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34"/>
  </p:notesMasterIdLst>
  <p:handoutMasterIdLst>
    <p:handoutMasterId r:id="rId35"/>
  </p:handoutMasterIdLst>
  <p:sldIdLst>
    <p:sldId id="257" r:id="rId2"/>
    <p:sldId id="275" r:id="rId3"/>
    <p:sldId id="276" r:id="rId4"/>
    <p:sldId id="260" r:id="rId5"/>
    <p:sldId id="277" r:id="rId6"/>
    <p:sldId id="448" r:id="rId7"/>
    <p:sldId id="281" r:id="rId8"/>
    <p:sldId id="267" r:id="rId9"/>
    <p:sldId id="389" r:id="rId10"/>
    <p:sldId id="447" r:id="rId11"/>
    <p:sldId id="392" r:id="rId12"/>
    <p:sldId id="390" r:id="rId13"/>
    <p:sldId id="431" r:id="rId14"/>
    <p:sldId id="432" r:id="rId15"/>
    <p:sldId id="402" r:id="rId16"/>
    <p:sldId id="446" r:id="rId17"/>
    <p:sldId id="434" r:id="rId18"/>
    <p:sldId id="440" r:id="rId19"/>
    <p:sldId id="441" r:id="rId20"/>
    <p:sldId id="442" r:id="rId21"/>
    <p:sldId id="443" r:id="rId22"/>
    <p:sldId id="444" r:id="rId23"/>
    <p:sldId id="445" r:id="rId24"/>
    <p:sldId id="409" r:id="rId25"/>
    <p:sldId id="455" r:id="rId26"/>
    <p:sldId id="397" r:id="rId27"/>
    <p:sldId id="411" r:id="rId28"/>
    <p:sldId id="291" r:id="rId29"/>
    <p:sldId id="292" r:id="rId30"/>
    <p:sldId id="454" r:id="rId31"/>
    <p:sldId id="456" r:id="rId32"/>
    <p:sldId id="27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2D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6531"/>
  </p:normalViewPr>
  <p:slideViewPr>
    <p:cSldViewPr snapToGrid="0" snapToObjects="1">
      <p:cViewPr varScale="1">
        <p:scale>
          <a:sx n="109" d="100"/>
          <a:sy n="109" d="100"/>
        </p:scale>
        <p:origin x="216" y="208"/>
      </p:cViewPr>
      <p:guideLst/>
    </p:cSldViewPr>
  </p:slideViewPr>
  <p:outlineViewPr>
    <p:cViewPr>
      <p:scale>
        <a:sx n="33" d="100"/>
        <a:sy n="33" d="100"/>
      </p:scale>
      <p:origin x="0" y="-2504"/>
    </p:cViewPr>
  </p:outlineViewPr>
  <p:notesTextViewPr>
    <p:cViewPr>
      <p:scale>
        <a:sx n="1" d="1"/>
        <a:sy n="1" d="1"/>
      </p:scale>
      <p:origin x="0" y="0"/>
    </p:cViewPr>
  </p:notesTextViewPr>
  <p:notesViewPr>
    <p:cSldViewPr snapToGrid="0" snapToObjects="1">
      <p:cViewPr varScale="1">
        <p:scale>
          <a:sx n="94" d="100"/>
          <a:sy n="94" d="100"/>
        </p:scale>
        <p:origin x="2384"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D7EE76-D2EC-0B4C-B884-CA40C88037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D6CA4C0-8097-6B40-AEAE-EF7789E810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02A39F-4544-F641-8EF6-E93CA370FA1C}" type="datetimeFigureOut">
              <a:rPr lang="en-US" smtClean="0"/>
              <a:t>2/21/23</a:t>
            </a:fld>
            <a:endParaRPr lang="en-US"/>
          </a:p>
        </p:txBody>
      </p:sp>
      <p:sp>
        <p:nvSpPr>
          <p:cNvPr id="4" name="Footer Placeholder 3">
            <a:extLst>
              <a:ext uri="{FF2B5EF4-FFF2-40B4-BE49-F238E27FC236}">
                <a16:creationId xmlns:a16="http://schemas.microsoft.com/office/drawing/2014/main" id="{AABE1608-0ABF-2349-A81C-2EB8D733E5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3E0161E-3104-0146-8D4E-22CB1D22ED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A8AB7E-8C9C-BB4A-A090-E56B0075567A}" type="slidenum">
              <a:rPr lang="en-US" smtClean="0"/>
              <a:t>‹#›</a:t>
            </a:fld>
            <a:endParaRPr lang="en-US"/>
          </a:p>
        </p:txBody>
      </p:sp>
    </p:spTree>
    <p:extLst>
      <p:ext uri="{BB962C8B-B14F-4D97-AF65-F5344CB8AC3E}">
        <p14:creationId xmlns:p14="http://schemas.microsoft.com/office/powerpoint/2010/main" val="2135245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92C9BE-00A1-C241-878E-3009DD2B07AD}" type="datetimeFigureOut">
              <a:rPr lang="en-US" smtClean="0"/>
              <a:t>2/21/23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431BBC-1B09-124D-85BB-F6F95D8AA77E}" type="slidenum">
              <a:rPr lang="en-US" smtClean="0"/>
              <a:t>‹#›</a:t>
            </a:fld>
            <a:endParaRPr lang="en-US"/>
          </a:p>
        </p:txBody>
      </p:sp>
    </p:spTree>
    <p:extLst>
      <p:ext uri="{BB962C8B-B14F-4D97-AF65-F5344CB8AC3E}">
        <p14:creationId xmlns:p14="http://schemas.microsoft.com/office/powerpoint/2010/main" val="3218326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431BBC-1B09-124D-85BB-F6F95D8AA77E}" type="slidenum">
              <a:rPr lang="en-US" smtClean="0"/>
              <a:t>2</a:t>
            </a:fld>
            <a:endParaRPr lang="en-US"/>
          </a:p>
        </p:txBody>
      </p:sp>
    </p:spTree>
    <p:extLst>
      <p:ext uri="{BB962C8B-B14F-4D97-AF65-F5344CB8AC3E}">
        <p14:creationId xmlns:p14="http://schemas.microsoft.com/office/powerpoint/2010/main" val="918663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Lucas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9193DA-CE1C-3E4D-9F9E-A8A643866B4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7279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Katherine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9193DA-CE1C-3E4D-9F9E-A8A643866B4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183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9082d4d7b4_2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9082d4d7b4_2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Lucas</a:t>
            </a: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1288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9082d4d7b4_2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9082d4d7b4_2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DJ</a:t>
            </a: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126798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9082d4d7b4_2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9082d4d7b4_2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DJ</a:t>
            </a:r>
            <a:endParaRPr dirty="0"/>
          </a:p>
        </p:txBody>
      </p:sp>
    </p:spTree>
    <p:extLst>
      <p:ext uri="{BB962C8B-B14F-4D97-AF65-F5344CB8AC3E}">
        <p14:creationId xmlns:p14="http://schemas.microsoft.com/office/powerpoint/2010/main" val="4284384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DJ</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9193DA-CE1C-3E4D-9F9E-A8A643866B4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3603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DJ</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9193DA-CE1C-3E4D-9F9E-A8A643866B4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4363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DJ</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9193DA-CE1C-3E4D-9F9E-A8A643866B4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710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DJ</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9193DA-CE1C-3E4D-9F9E-A8A643866B4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88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DJ</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9193DA-CE1C-3E4D-9F9E-A8A643866B4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089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431BBC-1B09-124D-85BB-F6F95D8AA77E}" type="slidenum">
              <a:rPr lang="en-US" smtClean="0"/>
              <a:t>3</a:t>
            </a:fld>
            <a:endParaRPr lang="en-US"/>
          </a:p>
        </p:txBody>
      </p:sp>
    </p:spTree>
    <p:extLst>
      <p:ext uri="{BB962C8B-B14F-4D97-AF65-F5344CB8AC3E}">
        <p14:creationId xmlns:p14="http://schemas.microsoft.com/office/powerpoint/2010/main" val="290533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DJ</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9193DA-CE1C-3E4D-9F9E-A8A643866B4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8352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9082d4d7b4_2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9082d4d7b4_2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Lucas + DJ Tag on</a:t>
            </a:r>
          </a:p>
        </p:txBody>
      </p:sp>
    </p:spTree>
    <p:extLst>
      <p:ext uri="{BB962C8B-B14F-4D97-AF65-F5344CB8AC3E}">
        <p14:creationId xmlns:p14="http://schemas.microsoft.com/office/powerpoint/2010/main" val="4128548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9082d4d7b4_2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9082d4d7b4_2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16778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9082d4d7b4_2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9082d4d7b4_2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Lucas</a:t>
            </a:r>
          </a:p>
          <a:p>
            <a:pPr marL="0" lvl="0" indent="0" algn="l" rtl="0">
              <a:spcBef>
                <a:spcPts val="0"/>
              </a:spcBef>
              <a:spcAft>
                <a:spcPts val="0"/>
              </a:spcAft>
              <a:buNone/>
            </a:pPr>
            <a:r>
              <a:rPr lang="en-US" dirty="0"/>
              <a:t>Describe examples of accessibility</a:t>
            </a: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774439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9082d4d7b4_2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9082d4d7b4_2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Lucas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689169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431BBC-1B09-124D-85BB-F6F95D8AA77E}" type="slidenum">
              <a:rPr lang="en-US" smtClean="0"/>
              <a:t>32</a:t>
            </a:fld>
            <a:endParaRPr lang="en-US"/>
          </a:p>
        </p:txBody>
      </p:sp>
    </p:spTree>
    <p:extLst>
      <p:ext uri="{BB962C8B-B14F-4D97-AF65-F5344CB8AC3E}">
        <p14:creationId xmlns:p14="http://schemas.microsoft.com/office/powerpoint/2010/main" val="1184414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edfb47320a_2_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edfb47320a_2_1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gedfb47320a_2_1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ebb7e9d00c_0_26:notes"/>
          <p:cNvSpPr txBox="1">
            <a:spLocks noGrp="1"/>
          </p:cNvSpPr>
          <p:nvPr>
            <p:ph type="body" idx="1"/>
          </p:nvPr>
        </p:nvSpPr>
        <p:spPr>
          <a:xfrm>
            <a:off x="695007" y="4444861"/>
            <a:ext cx="5560200" cy="3636900"/>
          </a:xfrm>
          <a:prstGeom prst="rect">
            <a:avLst/>
          </a:prstGeom>
          <a:noFill/>
          <a:ln>
            <a:noFill/>
          </a:ln>
        </p:spPr>
        <p:txBody>
          <a:bodyPr spcFirstLastPara="1" wrap="square" lIns="92550" tIns="92550" rIns="92550" bIns="9255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Katherine</a:t>
            </a:r>
            <a:endParaRPr/>
          </a:p>
        </p:txBody>
      </p:sp>
      <p:sp>
        <p:nvSpPr>
          <p:cNvPr id="210" name="Google Shape;210;gebb7e9d00c_0_26: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431BBC-1B09-124D-85BB-F6F95D8AA77E}" type="slidenum">
              <a:rPr lang="en-US" smtClean="0"/>
              <a:t>8</a:t>
            </a:fld>
            <a:endParaRPr lang="en-US"/>
          </a:p>
        </p:txBody>
      </p:sp>
    </p:spTree>
    <p:extLst>
      <p:ext uri="{BB962C8B-B14F-4D97-AF65-F5344CB8AC3E}">
        <p14:creationId xmlns:p14="http://schemas.microsoft.com/office/powerpoint/2010/main" val="3929868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Lucas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9193DA-CE1C-3E4D-9F9E-A8A643866B4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8301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9082d4d7b4_2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9082d4d7b4_2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DJ</a:t>
            </a:r>
            <a:endParaRPr dirty="0"/>
          </a:p>
        </p:txBody>
      </p:sp>
    </p:spTree>
    <p:extLst>
      <p:ext uri="{BB962C8B-B14F-4D97-AF65-F5344CB8AC3E}">
        <p14:creationId xmlns:p14="http://schemas.microsoft.com/office/powerpoint/2010/main" val="270615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9082d4d7b4_2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9082d4d7b4_2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DJ</a:t>
            </a:r>
            <a:endParaRPr dirty="0"/>
          </a:p>
        </p:txBody>
      </p:sp>
    </p:spTree>
    <p:extLst>
      <p:ext uri="{BB962C8B-B14F-4D97-AF65-F5344CB8AC3E}">
        <p14:creationId xmlns:p14="http://schemas.microsoft.com/office/powerpoint/2010/main" val="1378792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Lucas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9193DA-CE1C-3E4D-9F9E-A8A643866B4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8659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7.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7E76644-8FB2-E242-B969-103CF05F95E9}"/>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3530026B-8E00-ED4C-BA7F-E12172306D8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46149" y="570006"/>
            <a:ext cx="11178656" cy="6287994"/>
          </a:xfrm>
          <a:prstGeom prst="rect">
            <a:avLst/>
          </a:prstGeom>
        </p:spPr>
      </p:pic>
      <p:sp>
        <p:nvSpPr>
          <p:cNvPr id="2" name="Title 1">
            <a:extLst>
              <a:ext uri="{FF2B5EF4-FFF2-40B4-BE49-F238E27FC236}">
                <a16:creationId xmlns:a16="http://schemas.microsoft.com/office/drawing/2014/main" id="{90F6EA84-CE54-9D42-9441-CD47E52D06B7}"/>
              </a:ext>
            </a:extLst>
          </p:cNvPr>
          <p:cNvSpPr>
            <a:spLocks noGrp="1"/>
          </p:cNvSpPr>
          <p:nvPr>
            <p:ph type="ctrTitle" hasCustomPrompt="1"/>
          </p:nvPr>
        </p:nvSpPr>
        <p:spPr>
          <a:xfrm>
            <a:off x="375845" y="2360141"/>
            <a:ext cx="9144000" cy="3049490"/>
          </a:xfrm>
        </p:spPr>
        <p:txBody>
          <a:bodyPr anchor="b"/>
          <a:lstStyle>
            <a:lvl1pPr algn="l">
              <a:defRPr sz="6000" b="1">
                <a:solidFill>
                  <a:schemeClr val="bg1"/>
                </a:solidFill>
                <a:latin typeface="Helvetica"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506F5F3F-3189-5641-BDAF-6F27A6D71A4B}"/>
              </a:ext>
            </a:extLst>
          </p:cNvPr>
          <p:cNvSpPr>
            <a:spLocks noGrp="1"/>
          </p:cNvSpPr>
          <p:nvPr>
            <p:ph type="subTitle" idx="1"/>
          </p:nvPr>
        </p:nvSpPr>
        <p:spPr>
          <a:xfrm>
            <a:off x="462344" y="5699641"/>
            <a:ext cx="4789278" cy="701731"/>
          </a:xfrm>
          <a:solidFill>
            <a:srgbClr val="662D91"/>
          </a:solidFill>
        </p:spPr>
        <p:txBody>
          <a:bodyPr wrap="square" lIns="182880" tIns="182880" rIns="182880" bIns="182880">
            <a:spAutoFit/>
          </a:bodyPr>
          <a:lstStyle>
            <a:lvl1pPr marL="0" indent="0" algn="l">
              <a:buNone/>
              <a:defRPr sz="2400">
                <a:solidFill>
                  <a:schemeClr val="bg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3C4E29FF-CFF3-A544-91B6-54241134585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69626" y="-1376058"/>
            <a:ext cx="4805058" cy="4805058"/>
          </a:xfrm>
          <a:prstGeom prst="rect">
            <a:avLst/>
          </a:prstGeom>
        </p:spPr>
      </p:pic>
    </p:spTree>
    <p:extLst>
      <p:ext uri="{BB962C8B-B14F-4D97-AF65-F5344CB8AC3E}">
        <p14:creationId xmlns:p14="http://schemas.microsoft.com/office/powerpoint/2010/main" val="3032685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491C4-47FF-0E42-BE43-933459C8EEF3}"/>
              </a:ext>
            </a:extLst>
          </p:cNvPr>
          <p:cNvSpPr>
            <a:spLocks noGrp="1"/>
          </p:cNvSpPr>
          <p:nvPr>
            <p:ph type="title"/>
          </p:nvPr>
        </p:nvSpPr>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9BAF322B-F51D-3649-A1DB-0B917F432959}"/>
              </a:ext>
            </a:extLst>
          </p:cNvPr>
          <p:cNvSpPr>
            <a:spLocks noGrp="1"/>
          </p:cNvSpPr>
          <p:nvPr>
            <p:ph sz="half" idx="1"/>
          </p:nvPr>
        </p:nvSpPr>
        <p:spPr>
          <a:xfrm>
            <a:off x="450231" y="4030490"/>
            <a:ext cx="2613619" cy="1844332"/>
          </a:xfrm>
        </p:spPr>
        <p:txBody>
          <a:bodyPr>
            <a:normAutofit/>
          </a:bodyPr>
          <a:lstStyle>
            <a:lvl1pPr marL="0" indent="0" algn="ctr">
              <a:buNone/>
              <a:defRPr sz="2000" b="1">
                <a:solidFill>
                  <a:schemeClr val="accent2"/>
                </a:solidFill>
              </a:defRPr>
            </a:lvl1pPr>
            <a:lvl2pPr marL="365760" indent="0">
              <a:buNone/>
              <a:defRPr/>
            </a:lvl2pPr>
            <a:lvl3pPr marL="822960" indent="0">
              <a:buNone/>
              <a:defRPr/>
            </a:lvl3pPr>
            <a:lvl4pPr marL="1280160" indent="0">
              <a:buNone/>
              <a:defRPr/>
            </a:lvl4pPr>
            <a:lvl5pPr marL="1737360" indent="0">
              <a:buNone/>
              <a:defRPr/>
            </a:lvl5pPr>
          </a:lstStyle>
          <a:p>
            <a:pPr lvl="0"/>
            <a:r>
              <a:rPr lang="en-US" dirty="0"/>
              <a:t>Click to edit Master text styles</a:t>
            </a:r>
          </a:p>
        </p:txBody>
      </p:sp>
      <p:sp>
        <p:nvSpPr>
          <p:cNvPr id="9" name="Content Placeholder 2">
            <a:extLst>
              <a:ext uri="{FF2B5EF4-FFF2-40B4-BE49-F238E27FC236}">
                <a16:creationId xmlns:a16="http://schemas.microsoft.com/office/drawing/2014/main" id="{9C4118D3-C6C2-DC4C-9070-79441E086650}"/>
              </a:ext>
            </a:extLst>
          </p:cNvPr>
          <p:cNvSpPr>
            <a:spLocks noGrp="1"/>
          </p:cNvSpPr>
          <p:nvPr>
            <p:ph sz="half" idx="10"/>
          </p:nvPr>
        </p:nvSpPr>
        <p:spPr>
          <a:xfrm>
            <a:off x="3456172" y="4030490"/>
            <a:ext cx="2463114" cy="1844332"/>
          </a:xfrm>
        </p:spPr>
        <p:txBody>
          <a:bodyPr>
            <a:normAutofit/>
          </a:bodyPr>
          <a:lstStyle>
            <a:lvl1pPr marL="0" indent="0" algn="ctr">
              <a:buNone/>
              <a:defRPr sz="2000" b="1">
                <a:solidFill>
                  <a:schemeClr val="accent2"/>
                </a:solidFill>
              </a:defRPr>
            </a:lvl1pPr>
            <a:lvl2pPr marL="365760" indent="0">
              <a:buNone/>
              <a:defRPr/>
            </a:lvl2pPr>
            <a:lvl3pPr marL="822960" indent="0">
              <a:buNone/>
              <a:defRPr/>
            </a:lvl3pPr>
            <a:lvl4pPr marL="1280160" indent="0">
              <a:buNone/>
              <a:defRPr/>
            </a:lvl4pPr>
            <a:lvl5pPr marL="1737360" indent="0">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268AA691-EB41-7D4D-BADC-F95749210451}"/>
              </a:ext>
            </a:extLst>
          </p:cNvPr>
          <p:cNvSpPr>
            <a:spLocks noGrp="1"/>
          </p:cNvSpPr>
          <p:nvPr>
            <p:ph sz="half" idx="11"/>
          </p:nvPr>
        </p:nvSpPr>
        <p:spPr>
          <a:xfrm>
            <a:off x="6311608" y="4030490"/>
            <a:ext cx="2463114" cy="1844332"/>
          </a:xfrm>
        </p:spPr>
        <p:txBody>
          <a:bodyPr>
            <a:normAutofit/>
          </a:bodyPr>
          <a:lstStyle>
            <a:lvl1pPr marL="0" indent="0" algn="ctr">
              <a:buNone/>
              <a:defRPr sz="2000" b="1">
                <a:solidFill>
                  <a:schemeClr val="accent2"/>
                </a:solidFill>
              </a:defRPr>
            </a:lvl1pPr>
            <a:lvl2pPr marL="365760" indent="0">
              <a:buNone/>
              <a:defRPr/>
            </a:lvl2pPr>
            <a:lvl3pPr marL="822960" indent="0">
              <a:buNone/>
              <a:defRPr/>
            </a:lvl3pPr>
            <a:lvl4pPr marL="1280160" indent="0">
              <a:buNone/>
              <a:defRPr/>
            </a:lvl4pPr>
            <a:lvl5pPr marL="1737360" indent="0">
              <a:buNone/>
              <a:defRPr/>
            </a:lvl5pPr>
          </a:lstStyle>
          <a:p>
            <a:pPr lvl="0"/>
            <a:r>
              <a:rPr lang="en-US" dirty="0"/>
              <a:t>Click to edit Master text styles</a:t>
            </a:r>
          </a:p>
        </p:txBody>
      </p:sp>
      <p:sp>
        <p:nvSpPr>
          <p:cNvPr id="11" name="Oval 10">
            <a:extLst>
              <a:ext uri="{FF2B5EF4-FFF2-40B4-BE49-F238E27FC236}">
                <a16:creationId xmlns:a16="http://schemas.microsoft.com/office/drawing/2014/main" id="{521B4306-86C8-CC44-A634-301052C0CEBC}"/>
              </a:ext>
            </a:extLst>
          </p:cNvPr>
          <p:cNvSpPr/>
          <p:nvPr userDrawn="1"/>
        </p:nvSpPr>
        <p:spPr>
          <a:xfrm>
            <a:off x="870679" y="1964724"/>
            <a:ext cx="1791730" cy="1791730"/>
          </a:xfrm>
          <a:prstGeom prst="ellipse">
            <a:avLst/>
          </a:prstGeom>
          <a:gradFill>
            <a:gsLst>
              <a:gs pos="21000">
                <a:schemeClr val="tx2"/>
              </a:gs>
              <a:gs pos="100000">
                <a:schemeClr val="accent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61DCB51-4848-B14A-8042-69A7E6632C23}"/>
              </a:ext>
            </a:extLst>
          </p:cNvPr>
          <p:cNvSpPr/>
          <p:nvPr userDrawn="1"/>
        </p:nvSpPr>
        <p:spPr>
          <a:xfrm>
            <a:off x="3791864" y="1964724"/>
            <a:ext cx="1791730" cy="1791730"/>
          </a:xfrm>
          <a:prstGeom prst="ellipse">
            <a:avLst/>
          </a:prstGeom>
          <a:gradFill>
            <a:gsLst>
              <a:gs pos="21000">
                <a:schemeClr val="tx2"/>
              </a:gs>
              <a:gs pos="100000">
                <a:schemeClr val="accent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D2EE52B-B70E-3B40-9161-883A60203F20}"/>
              </a:ext>
            </a:extLst>
          </p:cNvPr>
          <p:cNvSpPr/>
          <p:nvPr userDrawn="1"/>
        </p:nvSpPr>
        <p:spPr>
          <a:xfrm>
            <a:off x="6603183" y="1964724"/>
            <a:ext cx="1791730" cy="1791730"/>
          </a:xfrm>
          <a:prstGeom prst="ellipse">
            <a:avLst/>
          </a:prstGeom>
          <a:gradFill>
            <a:gsLst>
              <a:gs pos="21000">
                <a:schemeClr val="tx2"/>
              </a:gs>
              <a:gs pos="100000">
                <a:schemeClr val="accent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a:extLst>
              <a:ext uri="{FF2B5EF4-FFF2-40B4-BE49-F238E27FC236}">
                <a16:creationId xmlns:a16="http://schemas.microsoft.com/office/drawing/2014/main" id="{480CAF26-A974-0E49-BC15-3B70874B4880}"/>
              </a:ext>
            </a:extLst>
          </p:cNvPr>
          <p:cNvSpPr>
            <a:spLocks noGrp="1"/>
          </p:cNvSpPr>
          <p:nvPr>
            <p:ph sz="half" idx="12"/>
          </p:nvPr>
        </p:nvSpPr>
        <p:spPr>
          <a:xfrm>
            <a:off x="9193899" y="4030490"/>
            <a:ext cx="2463114" cy="1844332"/>
          </a:xfrm>
        </p:spPr>
        <p:txBody>
          <a:bodyPr>
            <a:normAutofit/>
          </a:bodyPr>
          <a:lstStyle>
            <a:lvl1pPr marL="0" indent="0" algn="ctr">
              <a:buNone/>
              <a:defRPr sz="2000" b="1">
                <a:solidFill>
                  <a:schemeClr val="accent2"/>
                </a:solidFill>
              </a:defRPr>
            </a:lvl1pPr>
            <a:lvl2pPr marL="365760" indent="0">
              <a:buNone/>
              <a:defRPr/>
            </a:lvl2pPr>
            <a:lvl3pPr marL="822960" indent="0">
              <a:buNone/>
              <a:defRPr/>
            </a:lvl3pPr>
            <a:lvl4pPr marL="1280160" indent="0">
              <a:buNone/>
              <a:defRPr/>
            </a:lvl4pPr>
            <a:lvl5pPr marL="1737360" indent="0">
              <a:buNone/>
              <a:defRPr/>
            </a:lvl5pPr>
          </a:lstStyle>
          <a:p>
            <a:pPr lvl="0"/>
            <a:r>
              <a:rPr lang="en-US" dirty="0"/>
              <a:t>Click to edit Master text styles</a:t>
            </a:r>
          </a:p>
        </p:txBody>
      </p:sp>
      <p:sp>
        <p:nvSpPr>
          <p:cNvPr id="21" name="Oval 20">
            <a:extLst>
              <a:ext uri="{FF2B5EF4-FFF2-40B4-BE49-F238E27FC236}">
                <a16:creationId xmlns:a16="http://schemas.microsoft.com/office/drawing/2014/main" id="{ACFFD3D0-60BA-0E4D-8234-602E5269AFA5}"/>
              </a:ext>
            </a:extLst>
          </p:cNvPr>
          <p:cNvSpPr/>
          <p:nvPr userDrawn="1"/>
        </p:nvSpPr>
        <p:spPr>
          <a:xfrm>
            <a:off x="9529591" y="1964724"/>
            <a:ext cx="1791730" cy="1791730"/>
          </a:xfrm>
          <a:prstGeom prst="ellipse">
            <a:avLst/>
          </a:prstGeom>
          <a:gradFill>
            <a:gsLst>
              <a:gs pos="21000">
                <a:schemeClr val="tx2"/>
              </a:gs>
              <a:gs pos="100000">
                <a:schemeClr val="accent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Text&#10;&#10;Description automatically generated">
            <a:extLst>
              <a:ext uri="{FF2B5EF4-FFF2-40B4-BE49-F238E27FC236}">
                <a16:creationId xmlns:a16="http://schemas.microsoft.com/office/drawing/2014/main" id="{A04E3554-5ABA-6C48-8DCA-80B2C29161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1254" y="5693273"/>
            <a:ext cx="2452266" cy="1379399"/>
          </a:xfrm>
          <a:prstGeom prst="rect">
            <a:avLst/>
          </a:prstGeom>
        </p:spPr>
      </p:pic>
    </p:spTree>
    <p:extLst>
      <p:ext uri="{BB962C8B-B14F-4D97-AF65-F5344CB8AC3E}">
        <p14:creationId xmlns:p14="http://schemas.microsoft.com/office/powerpoint/2010/main" val="301612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1D9DEE5-893F-8442-A9BB-B31C194E8A0E}"/>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7491C4-47FF-0E42-BE43-933459C8EEF3}"/>
              </a:ext>
            </a:extLst>
          </p:cNvPr>
          <p:cNvSpPr>
            <a:spLocks noGrp="1"/>
          </p:cNvSpPr>
          <p:nvPr>
            <p:ph type="title"/>
          </p:nvPr>
        </p:nvSpPr>
        <p:spPr/>
        <p:txBody>
          <a:bodyPr/>
          <a:lstStyle>
            <a:lvl1pPr algn="ct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BAF322B-F51D-3649-A1DB-0B917F432959}"/>
              </a:ext>
            </a:extLst>
          </p:cNvPr>
          <p:cNvSpPr>
            <a:spLocks noGrp="1"/>
          </p:cNvSpPr>
          <p:nvPr>
            <p:ph sz="half" idx="1"/>
          </p:nvPr>
        </p:nvSpPr>
        <p:spPr>
          <a:xfrm>
            <a:off x="450231" y="4030490"/>
            <a:ext cx="2613619" cy="1844332"/>
          </a:xfrm>
        </p:spPr>
        <p:txBody>
          <a:bodyPr>
            <a:normAutofit/>
          </a:bodyPr>
          <a:lstStyle>
            <a:lvl1pPr marL="0" indent="0" algn="ctr">
              <a:buNone/>
              <a:defRPr sz="2000" b="1">
                <a:solidFill>
                  <a:schemeClr val="bg1"/>
                </a:solidFill>
              </a:defRPr>
            </a:lvl1pPr>
            <a:lvl2pPr marL="365760" indent="0">
              <a:buNone/>
              <a:defRPr/>
            </a:lvl2pPr>
            <a:lvl3pPr marL="822960" indent="0">
              <a:buNone/>
              <a:defRPr/>
            </a:lvl3pPr>
            <a:lvl4pPr marL="1280160" indent="0">
              <a:buNone/>
              <a:defRPr/>
            </a:lvl4pPr>
            <a:lvl5pPr marL="1737360" indent="0">
              <a:buNone/>
              <a:defRPr/>
            </a:lvl5pPr>
          </a:lstStyle>
          <a:p>
            <a:pPr lvl="0"/>
            <a:r>
              <a:rPr lang="en-US" dirty="0"/>
              <a:t>Click to edit Master text styles</a:t>
            </a:r>
          </a:p>
        </p:txBody>
      </p:sp>
      <p:sp>
        <p:nvSpPr>
          <p:cNvPr id="9" name="Content Placeholder 2">
            <a:extLst>
              <a:ext uri="{FF2B5EF4-FFF2-40B4-BE49-F238E27FC236}">
                <a16:creationId xmlns:a16="http://schemas.microsoft.com/office/drawing/2014/main" id="{9C4118D3-C6C2-DC4C-9070-79441E086650}"/>
              </a:ext>
            </a:extLst>
          </p:cNvPr>
          <p:cNvSpPr>
            <a:spLocks noGrp="1"/>
          </p:cNvSpPr>
          <p:nvPr>
            <p:ph sz="half" idx="10"/>
          </p:nvPr>
        </p:nvSpPr>
        <p:spPr>
          <a:xfrm>
            <a:off x="3456172" y="4030490"/>
            <a:ext cx="2463114" cy="1844332"/>
          </a:xfrm>
        </p:spPr>
        <p:txBody>
          <a:bodyPr>
            <a:normAutofit/>
          </a:bodyPr>
          <a:lstStyle>
            <a:lvl1pPr marL="0" indent="0" algn="ctr">
              <a:buNone/>
              <a:defRPr sz="2000" b="1">
                <a:solidFill>
                  <a:schemeClr val="bg1"/>
                </a:solidFill>
              </a:defRPr>
            </a:lvl1pPr>
            <a:lvl2pPr marL="365760" indent="0">
              <a:buNone/>
              <a:defRPr/>
            </a:lvl2pPr>
            <a:lvl3pPr marL="822960" indent="0">
              <a:buNone/>
              <a:defRPr/>
            </a:lvl3pPr>
            <a:lvl4pPr marL="1280160" indent="0">
              <a:buNone/>
              <a:defRPr/>
            </a:lvl4pPr>
            <a:lvl5pPr marL="1737360" indent="0">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268AA691-EB41-7D4D-BADC-F95749210451}"/>
              </a:ext>
            </a:extLst>
          </p:cNvPr>
          <p:cNvSpPr>
            <a:spLocks noGrp="1"/>
          </p:cNvSpPr>
          <p:nvPr>
            <p:ph sz="half" idx="11"/>
          </p:nvPr>
        </p:nvSpPr>
        <p:spPr>
          <a:xfrm>
            <a:off x="6311608" y="4030490"/>
            <a:ext cx="2463114" cy="1844332"/>
          </a:xfrm>
        </p:spPr>
        <p:txBody>
          <a:bodyPr>
            <a:normAutofit/>
          </a:bodyPr>
          <a:lstStyle>
            <a:lvl1pPr marL="0" indent="0" algn="ctr">
              <a:buNone/>
              <a:defRPr sz="2000" b="1">
                <a:solidFill>
                  <a:schemeClr val="bg1"/>
                </a:solidFill>
              </a:defRPr>
            </a:lvl1pPr>
            <a:lvl2pPr marL="365760" indent="0">
              <a:buNone/>
              <a:defRPr/>
            </a:lvl2pPr>
            <a:lvl3pPr marL="822960" indent="0">
              <a:buNone/>
              <a:defRPr/>
            </a:lvl3pPr>
            <a:lvl4pPr marL="1280160" indent="0">
              <a:buNone/>
              <a:defRPr/>
            </a:lvl4pPr>
            <a:lvl5pPr marL="1737360" indent="0">
              <a:buNone/>
              <a:defRPr/>
            </a:lvl5pPr>
          </a:lstStyle>
          <a:p>
            <a:pPr lvl="0"/>
            <a:r>
              <a:rPr lang="en-US" dirty="0"/>
              <a:t>Click to edit Master text styles</a:t>
            </a:r>
          </a:p>
        </p:txBody>
      </p:sp>
      <p:sp>
        <p:nvSpPr>
          <p:cNvPr id="11" name="Oval 10">
            <a:extLst>
              <a:ext uri="{FF2B5EF4-FFF2-40B4-BE49-F238E27FC236}">
                <a16:creationId xmlns:a16="http://schemas.microsoft.com/office/drawing/2014/main" id="{521B4306-86C8-CC44-A634-301052C0CEBC}"/>
              </a:ext>
            </a:extLst>
          </p:cNvPr>
          <p:cNvSpPr/>
          <p:nvPr userDrawn="1"/>
        </p:nvSpPr>
        <p:spPr>
          <a:xfrm>
            <a:off x="870679" y="1964724"/>
            <a:ext cx="1791730" cy="17917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61DCB51-4848-B14A-8042-69A7E6632C23}"/>
              </a:ext>
            </a:extLst>
          </p:cNvPr>
          <p:cNvSpPr/>
          <p:nvPr userDrawn="1"/>
        </p:nvSpPr>
        <p:spPr>
          <a:xfrm>
            <a:off x="3791864" y="1964724"/>
            <a:ext cx="1791730" cy="17917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D2EE52B-B70E-3B40-9161-883A60203F20}"/>
              </a:ext>
            </a:extLst>
          </p:cNvPr>
          <p:cNvSpPr/>
          <p:nvPr userDrawn="1"/>
        </p:nvSpPr>
        <p:spPr>
          <a:xfrm>
            <a:off x="6603183" y="1964724"/>
            <a:ext cx="1791730" cy="17917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a:extLst>
              <a:ext uri="{FF2B5EF4-FFF2-40B4-BE49-F238E27FC236}">
                <a16:creationId xmlns:a16="http://schemas.microsoft.com/office/drawing/2014/main" id="{480CAF26-A974-0E49-BC15-3B70874B4880}"/>
              </a:ext>
            </a:extLst>
          </p:cNvPr>
          <p:cNvSpPr>
            <a:spLocks noGrp="1"/>
          </p:cNvSpPr>
          <p:nvPr>
            <p:ph sz="half" idx="12"/>
          </p:nvPr>
        </p:nvSpPr>
        <p:spPr>
          <a:xfrm>
            <a:off x="9193899" y="4030490"/>
            <a:ext cx="2463114" cy="1844332"/>
          </a:xfrm>
        </p:spPr>
        <p:txBody>
          <a:bodyPr>
            <a:normAutofit/>
          </a:bodyPr>
          <a:lstStyle>
            <a:lvl1pPr marL="0" indent="0" algn="ctr">
              <a:buNone/>
              <a:defRPr sz="2000" b="1">
                <a:solidFill>
                  <a:schemeClr val="bg1"/>
                </a:solidFill>
              </a:defRPr>
            </a:lvl1pPr>
            <a:lvl2pPr marL="365760" indent="0">
              <a:buNone/>
              <a:defRPr/>
            </a:lvl2pPr>
            <a:lvl3pPr marL="822960" indent="0">
              <a:buNone/>
              <a:defRPr/>
            </a:lvl3pPr>
            <a:lvl4pPr marL="1280160" indent="0">
              <a:buNone/>
              <a:defRPr/>
            </a:lvl4pPr>
            <a:lvl5pPr marL="1737360" indent="0">
              <a:buNone/>
              <a:defRPr/>
            </a:lvl5pPr>
          </a:lstStyle>
          <a:p>
            <a:pPr lvl="0"/>
            <a:r>
              <a:rPr lang="en-US" dirty="0"/>
              <a:t>Click to edit Master text styles</a:t>
            </a:r>
          </a:p>
        </p:txBody>
      </p:sp>
      <p:sp>
        <p:nvSpPr>
          <p:cNvPr id="21" name="Oval 20">
            <a:extLst>
              <a:ext uri="{FF2B5EF4-FFF2-40B4-BE49-F238E27FC236}">
                <a16:creationId xmlns:a16="http://schemas.microsoft.com/office/drawing/2014/main" id="{ACFFD3D0-60BA-0E4D-8234-602E5269AFA5}"/>
              </a:ext>
            </a:extLst>
          </p:cNvPr>
          <p:cNvSpPr/>
          <p:nvPr userDrawn="1"/>
        </p:nvSpPr>
        <p:spPr>
          <a:xfrm>
            <a:off x="9529591" y="1964724"/>
            <a:ext cx="1791730" cy="17917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BEF703C-3002-2445-B544-CD245D0AFE39}"/>
              </a:ext>
            </a:extLst>
          </p:cNvPr>
          <p:cNvSpPr/>
          <p:nvPr userDrawn="1"/>
        </p:nvSpPr>
        <p:spPr>
          <a:xfrm>
            <a:off x="11392930" y="6227805"/>
            <a:ext cx="432486" cy="4324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Helvetica" pitchFamily="2" charset="0"/>
            </a:endParaRPr>
          </a:p>
        </p:txBody>
      </p:sp>
      <p:pic>
        <p:nvPicPr>
          <p:cNvPr id="14" name="Picture 13">
            <a:extLst>
              <a:ext uri="{FF2B5EF4-FFF2-40B4-BE49-F238E27FC236}">
                <a16:creationId xmlns:a16="http://schemas.microsoft.com/office/drawing/2014/main" id="{EEA6316E-B701-6A49-9546-11892704AD0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88346" y="5037386"/>
            <a:ext cx="2690649" cy="2690649"/>
          </a:xfrm>
          <a:prstGeom prst="rect">
            <a:avLst/>
          </a:prstGeom>
        </p:spPr>
      </p:pic>
      <p:sp>
        <p:nvSpPr>
          <p:cNvPr id="15" name="TextBox 14">
            <a:extLst>
              <a:ext uri="{FF2B5EF4-FFF2-40B4-BE49-F238E27FC236}">
                <a16:creationId xmlns:a16="http://schemas.microsoft.com/office/drawing/2014/main" id="{86E29148-57F1-504D-BA08-A3E1EEF9DF22}"/>
              </a:ext>
            </a:extLst>
          </p:cNvPr>
          <p:cNvSpPr txBox="1"/>
          <p:nvPr userDrawn="1"/>
        </p:nvSpPr>
        <p:spPr>
          <a:xfrm>
            <a:off x="11292650" y="6321648"/>
            <a:ext cx="63304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2D0C405-3AED-004F-A8B4-AA1D33CC9A62}" type="slidenum">
              <a:rPr lang="en-US" sz="1000" smtClean="0">
                <a:solidFill>
                  <a:schemeClr val="bg1"/>
                </a:solidFill>
                <a:latin typeface="Helvetica"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000" dirty="0">
              <a:solidFill>
                <a:schemeClr val="bg1"/>
              </a:solidFill>
              <a:latin typeface="Helvetica" pitchFamily="2" charset="0"/>
            </a:endParaRPr>
          </a:p>
          <a:p>
            <a:pPr algn="ctr"/>
            <a:endParaRPr lang="en-US" sz="1000" dirty="0"/>
          </a:p>
        </p:txBody>
      </p:sp>
    </p:spTree>
    <p:extLst>
      <p:ext uri="{BB962C8B-B14F-4D97-AF65-F5344CB8AC3E}">
        <p14:creationId xmlns:p14="http://schemas.microsoft.com/office/powerpoint/2010/main" val="3751905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C06D59-8B73-6449-B5E1-A005BCA05A04}"/>
              </a:ext>
            </a:extLst>
          </p:cNvPr>
          <p:cNvSpPr>
            <a:spLocks noGrp="1"/>
          </p:cNvSpPr>
          <p:nvPr>
            <p:ph type="body" idx="1"/>
          </p:nvPr>
        </p:nvSpPr>
        <p:spPr>
          <a:xfrm>
            <a:off x="257432" y="1681163"/>
            <a:ext cx="574014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4C3538A-BC9E-2844-BD64-2D2AAF6BC653}"/>
              </a:ext>
            </a:extLst>
          </p:cNvPr>
          <p:cNvSpPr>
            <a:spLocks noGrp="1"/>
          </p:cNvSpPr>
          <p:nvPr>
            <p:ph sz="half" idx="2"/>
          </p:nvPr>
        </p:nvSpPr>
        <p:spPr>
          <a:xfrm>
            <a:off x="257432" y="2455756"/>
            <a:ext cx="5740143" cy="30183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F9F19774-63FB-A844-A010-DD903EE11E88}"/>
              </a:ext>
            </a:extLst>
          </p:cNvPr>
          <p:cNvSpPr>
            <a:spLocks noGrp="1"/>
          </p:cNvSpPr>
          <p:nvPr>
            <p:ph sz="quarter" idx="4"/>
          </p:nvPr>
        </p:nvSpPr>
        <p:spPr>
          <a:xfrm>
            <a:off x="6172200" y="2505075"/>
            <a:ext cx="5183188" cy="30183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287E4448-B9C4-FE4C-A024-60839C0DC548}"/>
              </a:ext>
            </a:extLst>
          </p:cNvPr>
          <p:cNvSpPr>
            <a:spLocks noGrp="1"/>
          </p:cNvSpPr>
          <p:nvPr>
            <p:ph type="title"/>
          </p:nvPr>
        </p:nvSpPr>
        <p:spPr>
          <a:xfrm>
            <a:off x="257432" y="365125"/>
            <a:ext cx="11567984" cy="1325563"/>
          </a:xfrm>
        </p:spPr>
        <p:txBody>
          <a:bodyPr/>
          <a:lstStyle/>
          <a:p>
            <a:r>
              <a:rPr lang="en-US"/>
              <a:t>Click to edit Master title style</a:t>
            </a:r>
          </a:p>
        </p:txBody>
      </p:sp>
      <p:pic>
        <p:nvPicPr>
          <p:cNvPr id="8" name="Picture 7" descr="Text&#10;&#10;Description automatically generated">
            <a:extLst>
              <a:ext uri="{FF2B5EF4-FFF2-40B4-BE49-F238E27FC236}">
                <a16:creationId xmlns:a16="http://schemas.microsoft.com/office/drawing/2014/main" id="{CCCEDF0C-B0F4-D447-B885-4D2A270D71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1254" y="5693273"/>
            <a:ext cx="2452266" cy="1379399"/>
          </a:xfrm>
          <a:prstGeom prst="rect">
            <a:avLst/>
          </a:prstGeom>
        </p:spPr>
      </p:pic>
    </p:spTree>
    <p:extLst>
      <p:ext uri="{BB962C8B-B14F-4D97-AF65-F5344CB8AC3E}">
        <p14:creationId xmlns:p14="http://schemas.microsoft.com/office/powerpoint/2010/main" val="3325119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B3EA262-EA68-406F-A4A8-6278FC8C1162}"/>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5400000">
            <a:off x="-35837" y="999620"/>
            <a:ext cx="692847" cy="621173"/>
          </a:xfrm>
          <a:prstGeom prst="rect">
            <a:avLst/>
          </a:prstGeom>
        </p:spPr>
      </p:pic>
    </p:spTree>
    <p:custDataLst>
      <p:tags r:id="rId1"/>
    </p:custDataLst>
    <p:extLst>
      <p:ext uri="{BB962C8B-B14F-4D97-AF65-F5344CB8AC3E}">
        <p14:creationId xmlns:p14="http://schemas.microsoft.com/office/powerpoint/2010/main" val="1451886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758503" y="354374"/>
            <a:ext cx="10538108"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8" name="Google Shape;18;p4"/>
          <p:cNvSpPr txBox="1">
            <a:spLocks noGrp="1"/>
          </p:cNvSpPr>
          <p:nvPr>
            <p:ph type="body" idx="1"/>
          </p:nvPr>
        </p:nvSpPr>
        <p:spPr>
          <a:xfrm>
            <a:off x="758503" y="1349595"/>
            <a:ext cx="6670997" cy="5392828"/>
          </a:xfrm>
          <a:prstGeom prst="rect">
            <a:avLst/>
          </a:prstGeom>
        </p:spPr>
        <p:txBody>
          <a:bodyPr spcFirstLastPara="1" wrap="square" lIns="91425" tIns="91425" rIns="91425" bIns="91425" anchor="t" anchorCtr="0">
            <a:noAutofit/>
          </a:bodyPr>
          <a:lstStyle>
            <a:lvl1pPr marL="342900" lvl="0" indent="-342900">
              <a:lnSpc>
                <a:spcPts val="3600"/>
              </a:lnSpc>
              <a:spcBef>
                <a:spcPts val="0"/>
              </a:spcBef>
              <a:spcAft>
                <a:spcPts val="0"/>
              </a:spcAft>
              <a:buClr>
                <a:schemeClr val="accent2"/>
              </a:buClr>
              <a:buSzPts val="1800"/>
              <a:buFont typeface="Wingdings" panose="05000000000000000000" pitchFamily="2" charset="2"/>
              <a:buChar char=""/>
              <a:defRPr sz="2200" b="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pPr lvl="0"/>
            <a:r>
              <a:rPr lang="en-US" dirty="0"/>
              <a:t>Click to edit Master text styles</a:t>
            </a: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pic>
        <p:nvPicPr>
          <p:cNvPr id="5" name="Graphic 4">
            <a:extLst>
              <a:ext uri="{FF2B5EF4-FFF2-40B4-BE49-F238E27FC236}">
                <a16:creationId xmlns:a16="http://schemas.microsoft.com/office/drawing/2014/main" id="{69F1AE11-DE41-4CB8-9531-6A4F33A08AE3}"/>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5400000">
            <a:off x="-35837" y="1046380"/>
            <a:ext cx="692847" cy="621173"/>
          </a:xfrm>
          <a:prstGeom prst="rect">
            <a:avLst/>
          </a:prstGeom>
        </p:spPr>
      </p:pic>
      <p:grpSp>
        <p:nvGrpSpPr>
          <p:cNvPr id="6" name="Group 5">
            <a:extLst>
              <a:ext uri="{FF2B5EF4-FFF2-40B4-BE49-F238E27FC236}">
                <a16:creationId xmlns:a16="http://schemas.microsoft.com/office/drawing/2014/main" id="{6104A3AB-41CB-43C6-B7F8-2B710F8548F2}"/>
              </a:ext>
            </a:extLst>
          </p:cNvPr>
          <p:cNvGrpSpPr/>
          <p:nvPr userDrawn="1"/>
        </p:nvGrpSpPr>
        <p:grpSpPr>
          <a:xfrm>
            <a:off x="-158516" y="6623526"/>
            <a:ext cx="12509032" cy="2468701"/>
            <a:chOff x="-24372" y="-9481"/>
            <a:chExt cx="12509032" cy="6968295"/>
          </a:xfrm>
        </p:grpSpPr>
        <p:sp>
          <p:nvSpPr>
            <p:cNvPr id="7" name="Rectangle 6">
              <a:extLst>
                <a:ext uri="{FF2B5EF4-FFF2-40B4-BE49-F238E27FC236}">
                  <a16:creationId xmlns:a16="http://schemas.microsoft.com/office/drawing/2014/main" id="{5F54663C-0E6B-42E4-A5C0-DFDAE9DD0CDF}"/>
                </a:ext>
              </a:extLst>
            </p:cNvPr>
            <p:cNvSpPr/>
            <p:nvPr/>
          </p:nvSpPr>
          <p:spPr>
            <a:xfrm>
              <a:off x="-24372" y="0"/>
              <a:ext cx="1603809" cy="6958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E2C1617-B2CC-4EF3-871D-AD3FADD94976}"/>
                </a:ext>
              </a:extLst>
            </p:cNvPr>
            <p:cNvSpPr/>
            <p:nvPr/>
          </p:nvSpPr>
          <p:spPr>
            <a:xfrm>
              <a:off x="1503137" y="1046"/>
              <a:ext cx="1694624" cy="69577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6A3B0C5-F1F1-489F-B03E-E91D88960BA3}"/>
                </a:ext>
              </a:extLst>
            </p:cNvPr>
            <p:cNvSpPr/>
            <p:nvPr/>
          </p:nvSpPr>
          <p:spPr>
            <a:xfrm>
              <a:off x="3107205" y="0"/>
              <a:ext cx="1694624" cy="6958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10520DC-93E6-420A-AA3B-8BA5E6276B75}"/>
                </a:ext>
              </a:extLst>
            </p:cNvPr>
            <p:cNvSpPr/>
            <p:nvPr/>
          </p:nvSpPr>
          <p:spPr>
            <a:xfrm>
              <a:off x="4710585" y="1046"/>
              <a:ext cx="1694624" cy="695775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582B676B-805A-48D8-93EB-6EDB113C9D1C}"/>
                </a:ext>
              </a:extLst>
            </p:cNvPr>
            <p:cNvGrpSpPr/>
            <p:nvPr/>
          </p:nvGrpSpPr>
          <p:grpSpPr>
            <a:xfrm>
              <a:off x="6288183" y="-9481"/>
              <a:ext cx="6196477" cy="6961610"/>
              <a:chOff x="6288184" y="-9481"/>
              <a:chExt cx="5938282" cy="6867481"/>
            </a:xfrm>
          </p:grpSpPr>
          <p:sp>
            <p:nvSpPr>
              <p:cNvPr id="12" name="Rectangle 11">
                <a:extLst>
                  <a:ext uri="{FF2B5EF4-FFF2-40B4-BE49-F238E27FC236}">
                    <a16:creationId xmlns:a16="http://schemas.microsoft.com/office/drawing/2014/main" id="{665D9BD7-AB26-4636-8CD0-42FA5D5B167A}"/>
                  </a:ext>
                </a:extLst>
              </p:cNvPr>
              <p:cNvSpPr/>
              <p:nvPr/>
            </p:nvSpPr>
            <p:spPr>
              <a:xfrm>
                <a:off x="6288184" y="-7578"/>
                <a:ext cx="1624012" cy="68636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0A6AE37-0F47-4D25-AEF9-22385326A5CE}"/>
                  </a:ext>
                </a:extLst>
              </p:cNvPr>
              <p:cNvSpPr/>
              <p:nvPr/>
            </p:nvSpPr>
            <p:spPr>
              <a:xfrm>
                <a:off x="7892779" y="-5677"/>
                <a:ext cx="1453675" cy="68636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281EAD5-F5CA-4997-94C5-0E78DEA31533}"/>
                  </a:ext>
                </a:extLst>
              </p:cNvPr>
              <p:cNvSpPr/>
              <p:nvPr/>
            </p:nvSpPr>
            <p:spPr>
              <a:xfrm>
                <a:off x="9345894" y="-7579"/>
                <a:ext cx="1490770" cy="68636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22B10FC-0D96-4EB4-B234-A897BA64697B}"/>
                  </a:ext>
                </a:extLst>
              </p:cNvPr>
              <p:cNvSpPr/>
              <p:nvPr/>
            </p:nvSpPr>
            <p:spPr>
              <a:xfrm>
                <a:off x="10825163" y="-9481"/>
                <a:ext cx="1401303" cy="68636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custDataLst>
      <p:tags r:id="rId1"/>
    </p:custDataLst>
    <p:extLst>
      <p:ext uri="{BB962C8B-B14F-4D97-AF65-F5344CB8AC3E}">
        <p14:creationId xmlns:p14="http://schemas.microsoft.com/office/powerpoint/2010/main" val="54948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530026B-8E00-ED4C-BA7F-E12172306D8F}"/>
              </a:ext>
            </a:extLst>
          </p:cNvPr>
          <p:cNvPicPr>
            <a:picLocks noChangeAspect="1"/>
          </p:cNvPicPr>
          <p:nvPr userDrawn="1"/>
        </p:nvPicPr>
        <p:blipFill>
          <a:blip r:embed="rId2" cstate="screen">
            <a:alphaModFix amt="25000"/>
            <a:extLst>
              <a:ext uri="{28A0092B-C50C-407E-A947-70E740481C1C}">
                <a14:useLocalDpi xmlns:a14="http://schemas.microsoft.com/office/drawing/2010/main"/>
              </a:ext>
            </a:extLst>
          </a:blip>
          <a:srcRect/>
          <a:stretch/>
        </p:blipFill>
        <p:spPr>
          <a:xfrm>
            <a:off x="1132702" y="568411"/>
            <a:ext cx="11178656" cy="6287994"/>
          </a:xfrm>
          <a:prstGeom prst="rect">
            <a:avLst/>
          </a:prstGeom>
        </p:spPr>
      </p:pic>
      <p:sp>
        <p:nvSpPr>
          <p:cNvPr id="2" name="Title 1">
            <a:extLst>
              <a:ext uri="{FF2B5EF4-FFF2-40B4-BE49-F238E27FC236}">
                <a16:creationId xmlns:a16="http://schemas.microsoft.com/office/drawing/2014/main" id="{90F6EA84-CE54-9D42-9441-CD47E52D06B7}"/>
              </a:ext>
            </a:extLst>
          </p:cNvPr>
          <p:cNvSpPr>
            <a:spLocks noGrp="1"/>
          </p:cNvSpPr>
          <p:nvPr>
            <p:ph type="ctrTitle" hasCustomPrompt="1"/>
          </p:nvPr>
        </p:nvSpPr>
        <p:spPr>
          <a:xfrm>
            <a:off x="375845" y="2174789"/>
            <a:ext cx="9144000" cy="3234842"/>
          </a:xfrm>
        </p:spPr>
        <p:txBody>
          <a:bodyPr anchor="b"/>
          <a:lstStyle>
            <a:lvl1pPr algn="l">
              <a:defRPr sz="6000" b="1">
                <a:solidFill>
                  <a:schemeClr val="tx2"/>
                </a:solidFill>
                <a:latin typeface="Helvetica"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506F5F3F-3189-5641-BDAF-6F27A6D71A4B}"/>
              </a:ext>
            </a:extLst>
          </p:cNvPr>
          <p:cNvSpPr>
            <a:spLocks noGrp="1"/>
          </p:cNvSpPr>
          <p:nvPr>
            <p:ph type="subTitle" idx="1"/>
          </p:nvPr>
        </p:nvSpPr>
        <p:spPr>
          <a:xfrm>
            <a:off x="462344" y="5699641"/>
            <a:ext cx="4789278" cy="701731"/>
          </a:xfrm>
          <a:solidFill>
            <a:schemeClr val="accent1"/>
          </a:solidFill>
        </p:spPr>
        <p:txBody>
          <a:bodyPr wrap="square" lIns="182880" tIns="182880" rIns="182880" bIns="182880">
            <a:spAutoFit/>
          </a:bodyPr>
          <a:lstStyle>
            <a:lvl1pPr marL="0" indent="0" algn="l">
              <a:buNone/>
              <a:defRPr sz="2400">
                <a:solidFill>
                  <a:schemeClr val="bg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Text&#10;&#10;Description automatically generated">
            <a:extLst>
              <a:ext uri="{FF2B5EF4-FFF2-40B4-BE49-F238E27FC236}">
                <a16:creationId xmlns:a16="http://schemas.microsoft.com/office/drawing/2014/main" id="{9A7E34F1-603F-1D4C-B41F-F88AB0ECF59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0167" y="-206021"/>
            <a:ext cx="4383976" cy="2465986"/>
          </a:xfrm>
          <a:prstGeom prst="rect">
            <a:avLst/>
          </a:prstGeom>
        </p:spPr>
      </p:pic>
    </p:spTree>
    <p:extLst>
      <p:ext uri="{BB962C8B-B14F-4D97-AF65-F5344CB8AC3E}">
        <p14:creationId xmlns:p14="http://schemas.microsoft.com/office/powerpoint/2010/main" val="2963589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67B39-4806-2D45-A3D0-6169D7EACA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1D0BDF-87E2-8D42-9AEE-72D2F6FEA93C}"/>
              </a:ext>
            </a:extLst>
          </p:cNvPr>
          <p:cNvSpPr>
            <a:spLocks noGrp="1"/>
          </p:cNvSpPr>
          <p:nvPr>
            <p:ph idx="1"/>
          </p:nvPr>
        </p:nvSpPr>
        <p:spPr>
          <a:xfrm>
            <a:off x="257432" y="1825625"/>
            <a:ext cx="11567984" cy="38248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Text&#10;&#10;Description automatically generated">
            <a:extLst>
              <a:ext uri="{FF2B5EF4-FFF2-40B4-BE49-F238E27FC236}">
                <a16:creationId xmlns:a16="http://schemas.microsoft.com/office/drawing/2014/main" id="{CF37020A-5134-724C-9937-BCE43DA4CC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1254" y="5693273"/>
            <a:ext cx="2452266" cy="1379399"/>
          </a:xfrm>
          <a:prstGeom prst="rect">
            <a:avLst/>
          </a:prstGeom>
        </p:spPr>
      </p:pic>
    </p:spTree>
    <p:extLst>
      <p:ext uri="{BB962C8B-B14F-4D97-AF65-F5344CB8AC3E}">
        <p14:creationId xmlns:p14="http://schemas.microsoft.com/office/powerpoint/2010/main" val="2623136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D366F9-EB24-7645-8BC2-308CF659A1BD}"/>
              </a:ext>
            </a:extLst>
          </p:cNvPr>
          <p:cNvSpPr/>
          <p:nvPr userDrawn="1"/>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a:extLst>
              <a:ext uri="{FF2B5EF4-FFF2-40B4-BE49-F238E27FC236}">
                <a16:creationId xmlns:a16="http://schemas.microsoft.com/office/drawing/2014/main" id="{67767B39-4806-2D45-A3D0-6169D7EACAAB}"/>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91D0BDF-87E2-8D42-9AEE-72D2F6FEA93C}"/>
              </a:ext>
            </a:extLst>
          </p:cNvPr>
          <p:cNvSpPr>
            <a:spLocks noGrp="1"/>
          </p:cNvSpPr>
          <p:nvPr>
            <p:ph idx="1"/>
          </p:nvPr>
        </p:nvSpPr>
        <p:spPr>
          <a:xfrm>
            <a:off x="257432" y="1825625"/>
            <a:ext cx="11567984" cy="3824898"/>
          </a:xfrm>
        </p:spPr>
        <p:txBody>
          <a:bodyPr/>
          <a:lstStyle>
            <a:lvl1pPr>
              <a:buClr>
                <a:schemeClr val="accent4"/>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5">
            <a:extLst>
              <a:ext uri="{FF2B5EF4-FFF2-40B4-BE49-F238E27FC236}">
                <a16:creationId xmlns:a16="http://schemas.microsoft.com/office/drawing/2014/main" id="{AEB72016-2A17-2C46-8695-3D33D1A0F40A}"/>
              </a:ext>
            </a:extLst>
          </p:cNvPr>
          <p:cNvSpPr/>
          <p:nvPr userDrawn="1"/>
        </p:nvSpPr>
        <p:spPr>
          <a:xfrm>
            <a:off x="11392930" y="6227805"/>
            <a:ext cx="432486" cy="4324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Helvetica" pitchFamily="2" charset="0"/>
            </a:endParaRPr>
          </a:p>
        </p:txBody>
      </p:sp>
      <p:pic>
        <p:nvPicPr>
          <p:cNvPr id="9" name="Picture 8">
            <a:extLst>
              <a:ext uri="{FF2B5EF4-FFF2-40B4-BE49-F238E27FC236}">
                <a16:creationId xmlns:a16="http://schemas.microsoft.com/office/drawing/2014/main" id="{1E5256FB-26B4-D44A-9751-7ADAEB8EC67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88346" y="5037386"/>
            <a:ext cx="2690649" cy="2690649"/>
          </a:xfrm>
          <a:prstGeom prst="rect">
            <a:avLst/>
          </a:prstGeom>
        </p:spPr>
      </p:pic>
      <p:sp>
        <p:nvSpPr>
          <p:cNvPr id="7" name="TextBox 6">
            <a:extLst>
              <a:ext uri="{FF2B5EF4-FFF2-40B4-BE49-F238E27FC236}">
                <a16:creationId xmlns:a16="http://schemas.microsoft.com/office/drawing/2014/main" id="{936A2977-E8A0-FE4A-82EB-FD2096486D0A}"/>
              </a:ext>
            </a:extLst>
          </p:cNvPr>
          <p:cNvSpPr txBox="1"/>
          <p:nvPr userDrawn="1"/>
        </p:nvSpPr>
        <p:spPr>
          <a:xfrm>
            <a:off x="11292650" y="6321648"/>
            <a:ext cx="63304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2D0C405-3AED-004F-A8B4-AA1D33CC9A62}" type="slidenum">
              <a:rPr lang="en-US" sz="1000" smtClean="0">
                <a:solidFill>
                  <a:schemeClr val="bg1"/>
                </a:solidFill>
                <a:latin typeface="Helvetica"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000" dirty="0">
              <a:solidFill>
                <a:schemeClr val="bg1"/>
              </a:solidFill>
              <a:latin typeface="Helvetica" pitchFamily="2" charset="0"/>
            </a:endParaRPr>
          </a:p>
          <a:p>
            <a:pPr algn="ctr"/>
            <a:endParaRPr lang="en-US" sz="1000" dirty="0"/>
          </a:p>
        </p:txBody>
      </p:sp>
    </p:spTree>
    <p:extLst>
      <p:ext uri="{BB962C8B-B14F-4D97-AF65-F5344CB8AC3E}">
        <p14:creationId xmlns:p14="http://schemas.microsoft.com/office/powerpoint/2010/main" val="142192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7E76644-8FB2-E242-B969-103CF05F95E9}"/>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3530026B-8E00-ED4C-BA7F-E12172306D8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32702" y="568411"/>
            <a:ext cx="11178656" cy="6287994"/>
          </a:xfrm>
          <a:prstGeom prst="rect">
            <a:avLst/>
          </a:prstGeom>
        </p:spPr>
      </p:pic>
      <p:sp>
        <p:nvSpPr>
          <p:cNvPr id="2" name="Title 1">
            <a:extLst>
              <a:ext uri="{FF2B5EF4-FFF2-40B4-BE49-F238E27FC236}">
                <a16:creationId xmlns:a16="http://schemas.microsoft.com/office/drawing/2014/main" id="{90F6EA84-CE54-9D42-9441-CD47E52D06B7}"/>
              </a:ext>
            </a:extLst>
          </p:cNvPr>
          <p:cNvSpPr>
            <a:spLocks noGrp="1"/>
          </p:cNvSpPr>
          <p:nvPr>
            <p:ph type="ctrTitle" hasCustomPrompt="1"/>
          </p:nvPr>
        </p:nvSpPr>
        <p:spPr>
          <a:xfrm>
            <a:off x="375845" y="566816"/>
            <a:ext cx="9144000" cy="3049490"/>
          </a:xfrm>
        </p:spPr>
        <p:txBody>
          <a:bodyPr anchor="t" anchorCtr="0"/>
          <a:lstStyle>
            <a:lvl1pPr algn="l">
              <a:defRPr sz="6000" b="1">
                <a:solidFill>
                  <a:schemeClr val="bg1"/>
                </a:solidFill>
                <a:latin typeface="Helvetica" pitchFamily="2" charset="0"/>
              </a:defRPr>
            </a:lvl1pPr>
          </a:lstStyle>
          <a:p>
            <a:r>
              <a:rPr lang="en-US" dirty="0"/>
              <a:t>CLICK TO EDIT MASTER TITLE STYLE</a:t>
            </a:r>
          </a:p>
        </p:txBody>
      </p:sp>
      <p:pic>
        <p:nvPicPr>
          <p:cNvPr id="6" name="Picture 5">
            <a:extLst>
              <a:ext uri="{FF2B5EF4-FFF2-40B4-BE49-F238E27FC236}">
                <a16:creationId xmlns:a16="http://schemas.microsoft.com/office/drawing/2014/main" id="{7EA114AB-7FAD-6C46-A336-EA70DB1D463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88346" y="5037386"/>
            <a:ext cx="2690649" cy="2690649"/>
          </a:xfrm>
          <a:prstGeom prst="rect">
            <a:avLst/>
          </a:prstGeom>
        </p:spPr>
      </p:pic>
    </p:spTree>
    <p:extLst>
      <p:ext uri="{BB962C8B-B14F-4D97-AF65-F5344CB8AC3E}">
        <p14:creationId xmlns:p14="http://schemas.microsoft.com/office/powerpoint/2010/main" val="976679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530026B-8E00-ED4C-BA7F-E12172306D8F}"/>
              </a:ext>
            </a:extLst>
          </p:cNvPr>
          <p:cNvPicPr>
            <a:picLocks noChangeAspect="1"/>
          </p:cNvPicPr>
          <p:nvPr userDrawn="1"/>
        </p:nvPicPr>
        <p:blipFill>
          <a:blip r:embed="rId2" cstate="screen">
            <a:alphaModFix amt="25000"/>
            <a:extLst>
              <a:ext uri="{28A0092B-C50C-407E-A947-70E740481C1C}">
                <a14:useLocalDpi xmlns:a14="http://schemas.microsoft.com/office/drawing/2010/main"/>
              </a:ext>
            </a:extLst>
          </a:blip>
          <a:srcRect/>
          <a:stretch/>
        </p:blipFill>
        <p:spPr>
          <a:xfrm>
            <a:off x="1132702" y="568411"/>
            <a:ext cx="11178656" cy="6287994"/>
          </a:xfrm>
          <a:prstGeom prst="rect">
            <a:avLst/>
          </a:prstGeom>
        </p:spPr>
      </p:pic>
      <p:sp>
        <p:nvSpPr>
          <p:cNvPr id="2" name="Title 1">
            <a:extLst>
              <a:ext uri="{FF2B5EF4-FFF2-40B4-BE49-F238E27FC236}">
                <a16:creationId xmlns:a16="http://schemas.microsoft.com/office/drawing/2014/main" id="{90F6EA84-CE54-9D42-9441-CD47E52D06B7}"/>
              </a:ext>
            </a:extLst>
          </p:cNvPr>
          <p:cNvSpPr>
            <a:spLocks noGrp="1"/>
          </p:cNvSpPr>
          <p:nvPr>
            <p:ph type="ctrTitle" hasCustomPrompt="1"/>
          </p:nvPr>
        </p:nvSpPr>
        <p:spPr>
          <a:xfrm>
            <a:off x="375845" y="568411"/>
            <a:ext cx="9144000" cy="3234842"/>
          </a:xfrm>
        </p:spPr>
        <p:txBody>
          <a:bodyPr anchor="t" anchorCtr="0"/>
          <a:lstStyle>
            <a:lvl1pPr algn="l">
              <a:defRPr sz="6000" b="1">
                <a:solidFill>
                  <a:schemeClr val="tx2"/>
                </a:solidFill>
                <a:latin typeface="Helvetica" pitchFamily="2" charset="0"/>
              </a:defRPr>
            </a:lvl1pPr>
          </a:lstStyle>
          <a:p>
            <a:r>
              <a:rPr lang="en-US" dirty="0"/>
              <a:t>CLICK TO EDIT MASTER TITLE STYLE</a:t>
            </a:r>
          </a:p>
        </p:txBody>
      </p:sp>
      <p:pic>
        <p:nvPicPr>
          <p:cNvPr id="7" name="Picture 6" descr="Text&#10;&#10;Description automatically generated">
            <a:extLst>
              <a:ext uri="{FF2B5EF4-FFF2-40B4-BE49-F238E27FC236}">
                <a16:creationId xmlns:a16="http://schemas.microsoft.com/office/drawing/2014/main" id="{E1F051BC-7D12-D04E-A153-C07E075048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1254" y="5693273"/>
            <a:ext cx="2452266" cy="1379399"/>
          </a:xfrm>
          <a:prstGeom prst="rect">
            <a:avLst/>
          </a:prstGeom>
        </p:spPr>
      </p:pic>
    </p:spTree>
    <p:extLst>
      <p:ext uri="{BB962C8B-B14F-4D97-AF65-F5344CB8AC3E}">
        <p14:creationId xmlns:p14="http://schemas.microsoft.com/office/powerpoint/2010/main" val="2755563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16943B-5FC3-454C-B2C3-0E00AAB56F31}"/>
              </a:ext>
            </a:extLst>
          </p:cNvPr>
          <p:cNvSpPr>
            <a:spLocks noGrp="1"/>
          </p:cNvSpPr>
          <p:nvPr>
            <p:ph type="body" idx="1"/>
          </p:nvPr>
        </p:nvSpPr>
        <p:spPr>
          <a:xfrm>
            <a:off x="7488194" y="1742304"/>
            <a:ext cx="3859255" cy="852616"/>
          </a:xfrm>
        </p:spPr>
        <p:txBody>
          <a:bodyPr anchor="ctr" anchorCtr="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Text Placeholder 2">
            <a:extLst>
              <a:ext uri="{FF2B5EF4-FFF2-40B4-BE49-F238E27FC236}">
                <a16:creationId xmlns:a16="http://schemas.microsoft.com/office/drawing/2014/main" id="{A57C3423-3FE9-8F42-839B-BCAC337EAAFF}"/>
              </a:ext>
            </a:extLst>
          </p:cNvPr>
          <p:cNvSpPr>
            <a:spLocks noGrp="1"/>
          </p:cNvSpPr>
          <p:nvPr>
            <p:ph type="body" idx="10"/>
          </p:nvPr>
        </p:nvSpPr>
        <p:spPr>
          <a:xfrm>
            <a:off x="7488194" y="2780272"/>
            <a:ext cx="3859255" cy="852616"/>
          </a:xfrm>
        </p:spPr>
        <p:txBody>
          <a:bodyPr anchor="ctr" anchorCtr="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Text Placeholder 2">
            <a:extLst>
              <a:ext uri="{FF2B5EF4-FFF2-40B4-BE49-F238E27FC236}">
                <a16:creationId xmlns:a16="http://schemas.microsoft.com/office/drawing/2014/main" id="{DAEB9A3F-9E9B-5748-BA6E-291C66203510}"/>
              </a:ext>
            </a:extLst>
          </p:cNvPr>
          <p:cNvSpPr>
            <a:spLocks noGrp="1"/>
          </p:cNvSpPr>
          <p:nvPr>
            <p:ph type="body" idx="11"/>
          </p:nvPr>
        </p:nvSpPr>
        <p:spPr>
          <a:xfrm>
            <a:off x="7488194" y="3842953"/>
            <a:ext cx="3859255" cy="852616"/>
          </a:xfrm>
        </p:spPr>
        <p:txBody>
          <a:bodyPr anchor="ctr" anchorCtr="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Text Placeholder 2">
            <a:extLst>
              <a:ext uri="{FF2B5EF4-FFF2-40B4-BE49-F238E27FC236}">
                <a16:creationId xmlns:a16="http://schemas.microsoft.com/office/drawing/2014/main" id="{051187F6-F045-2246-AFD5-66F6FD779171}"/>
              </a:ext>
            </a:extLst>
          </p:cNvPr>
          <p:cNvSpPr>
            <a:spLocks noGrp="1"/>
          </p:cNvSpPr>
          <p:nvPr>
            <p:ph type="body" idx="12"/>
          </p:nvPr>
        </p:nvSpPr>
        <p:spPr>
          <a:xfrm>
            <a:off x="7488194" y="4880921"/>
            <a:ext cx="3859255" cy="852616"/>
          </a:xfrm>
        </p:spPr>
        <p:txBody>
          <a:bodyPr anchor="ctr" anchorCtr="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0" name="Right Triangle 9">
            <a:extLst>
              <a:ext uri="{FF2B5EF4-FFF2-40B4-BE49-F238E27FC236}">
                <a16:creationId xmlns:a16="http://schemas.microsoft.com/office/drawing/2014/main" id="{5EDA8EA3-31C8-3946-8FFC-9567328EA448}"/>
              </a:ext>
            </a:extLst>
          </p:cNvPr>
          <p:cNvSpPr/>
          <p:nvPr userDrawn="1"/>
        </p:nvSpPr>
        <p:spPr>
          <a:xfrm rot="5400000">
            <a:off x="-1" y="0"/>
            <a:ext cx="6096000" cy="6096000"/>
          </a:xfrm>
          <a:prstGeom prst="rtTriangle">
            <a:avLst/>
          </a:prstGeom>
          <a:gradFill flip="none" rotWithShape="1">
            <a:gsLst>
              <a:gs pos="21000">
                <a:schemeClr val="tx2"/>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B9F39DD3-1823-8841-83E3-4132E0452CFC}"/>
              </a:ext>
            </a:extLst>
          </p:cNvPr>
          <p:cNvSpPr>
            <a:spLocks noGrp="1"/>
          </p:cNvSpPr>
          <p:nvPr>
            <p:ph type="title"/>
          </p:nvPr>
        </p:nvSpPr>
        <p:spPr>
          <a:xfrm>
            <a:off x="257432" y="365125"/>
            <a:ext cx="4709984" cy="1325563"/>
          </a:xfrm>
        </p:spPr>
        <p:txBody>
          <a:bodyPr/>
          <a:lstStyle>
            <a:lvl1pPr>
              <a:defRPr>
                <a:solidFill>
                  <a:schemeClr val="bg1"/>
                </a:solidFill>
              </a:defRPr>
            </a:lvl1pPr>
          </a:lstStyle>
          <a:p>
            <a:r>
              <a:rPr lang="en-US"/>
              <a:t>Click to edit Master title style</a:t>
            </a:r>
          </a:p>
        </p:txBody>
      </p:sp>
      <p:pic>
        <p:nvPicPr>
          <p:cNvPr id="15" name="Picture 14" descr="Text&#10;&#10;Description automatically generated">
            <a:extLst>
              <a:ext uri="{FF2B5EF4-FFF2-40B4-BE49-F238E27FC236}">
                <a16:creationId xmlns:a16="http://schemas.microsoft.com/office/drawing/2014/main" id="{CC41582D-CB2B-5046-95CE-D72F5521F0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1254" y="5693273"/>
            <a:ext cx="2452266" cy="1379399"/>
          </a:xfrm>
          <a:prstGeom prst="rect">
            <a:avLst/>
          </a:prstGeom>
        </p:spPr>
      </p:pic>
    </p:spTree>
    <p:extLst>
      <p:ext uri="{BB962C8B-B14F-4D97-AF65-F5344CB8AC3E}">
        <p14:creationId xmlns:p14="http://schemas.microsoft.com/office/powerpoint/2010/main" val="3622630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16943B-5FC3-454C-B2C3-0E00AAB56F31}"/>
              </a:ext>
            </a:extLst>
          </p:cNvPr>
          <p:cNvSpPr>
            <a:spLocks noGrp="1"/>
          </p:cNvSpPr>
          <p:nvPr>
            <p:ph type="body" idx="1"/>
          </p:nvPr>
        </p:nvSpPr>
        <p:spPr>
          <a:xfrm>
            <a:off x="7488194" y="1742304"/>
            <a:ext cx="3859255" cy="852616"/>
          </a:xfrm>
        </p:spPr>
        <p:txBody>
          <a:bodyPr anchor="ctr" anchorCtr="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Text Placeholder 2">
            <a:extLst>
              <a:ext uri="{FF2B5EF4-FFF2-40B4-BE49-F238E27FC236}">
                <a16:creationId xmlns:a16="http://schemas.microsoft.com/office/drawing/2014/main" id="{A57C3423-3FE9-8F42-839B-BCAC337EAAFF}"/>
              </a:ext>
            </a:extLst>
          </p:cNvPr>
          <p:cNvSpPr>
            <a:spLocks noGrp="1"/>
          </p:cNvSpPr>
          <p:nvPr>
            <p:ph type="body" idx="10"/>
          </p:nvPr>
        </p:nvSpPr>
        <p:spPr>
          <a:xfrm>
            <a:off x="7488194" y="2780272"/>
            <a:ext cx="3859255" cy="852616"/>
          </a:xfrm>
        </p:spPr>
        <p:txBody>
          <a:bodyPr anchor="ctr" anchorCtr="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Text Placeholder 2">
            <a:extLst>
              <a:ext uri="{FF2B5EF4-FFF2-40B4-BE49-F238E27FC236}">
                <a16:creationId xmlns:a16="http://schemas.microsoft.com/office/drawing/2014/main" id="{DAEB9A3F-9E9B-5748-BA6E-291C66203510}"/>
              </a:ext>
            </a:extLst>
          </p:cNvPr>
          <p:cNvSpPr>
            <a:spLocks noGrp="1"/>
          </p:cNvSpPr>
          <p:nvPr>
            <p:ph type="body" idx="11"/>
          </p:nvPr>
        </p:nvSpPr>
        <p:spPr>
          <a:xfrm>
            <a:off x="7488194" y="3842953"/>
            <a:ext cx="3859255" cy="852616"/>
          </a:xfrm>
        </p:spPr>
        <p:txBody>
          <a:bodyPr anchor="ctr" anchorCtr="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Text Placeholder 2">
            <a:extLst>
              <a:ext uri="{FF2B5EF4-FFF2-40B4-BE49-F238E27FC236}">
                <a16:creationId xmlns:a16="http://schemas.microsoft.com/office/drawing/2014/main" id="{051187F6-F045-2246-AFD5-66F6FD779171}"/>
              </a:ext>
            </a:extLst>
          </p:cNvPr>
          <p:cNvSpPr>
            <a:spLocks noGrp="1"/>
          </p:cNvSpPr>
          <p:nvPr>
            <p:ph type="body" idx="12"/>
          </p:nvPr>
        </p:nvSpPr>
        <p:spPr>
          <a:xfrm>
            <a:off x="7488194" y="4880921"/>
            <a:ext cx="3859255" cy="852616"/>
          </a:xfrm>
        </p:spPr>
        <p:txBody>
          <a:bodyPr anchor="ctr" anchorCtr="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0" name="Right Triangle 9">
            <a:extLst>
              <a:ext uri="{FF2B5EF4-FFF2-40B4-BE49-F238E27FC236}">
                <a16:creationId xmlns:a16="http://schemas.microsoft.com/office/drawing/2014/main" id="{5EDA8EA3-31C8-3946-8FFC-9567328EA448}"/>
              </a:ext>
            </a:extLst>
          </p:cNvPr>
          <p:cNvSpPr/>
          <p:nvPr userDrawn="1"/>
        </p:nvSpPr>
        <p:spPr>
          <a:xfrm rot="5400000">
            <a:off x="-1" y="0"/>
            <a:ext cx="6096000" cy="6096000"/>
          </a:xfrm>
          <a:prstGeom prst="rtTriangle">
            <a:avLst/>
          </a:prstGeom>
          <a:gradFill flip="none" rotWithShape="1">
            <a:gsLst>
              <a:gs pos="21000">
                <a:schemeClr val="tx2"/>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B9F39DD3-1823-8841-83E3-4132E0452CFC}"/>
              </a:ext>
            </a:extLst>
          </p:cNvPr>
          <p:cNvSpPr>
            <a:spLocks noGrp="1"/>
          </p:cNvSpPr>
          <p:nvPr>
            <p:ph type="title"/>
          </p:nvPr>
        </p:nvSpPr>
        <p:spPr>
          <a:xfrm>
            <a:off x="257432" y="365125"/>
            <a:ext cx="4709984" cy="1325563"/>
          </a:xfrm>
        </p:spPr>
        <p:txBody>
          <a:bodyPr/>
          <a:lstStyle>
            <a:lvl1pPr>
              <a:defRPr>
                <a:solidFill>
                  <a:schemeClr val="bg1"/>
                </a:solidFill>
              </a:defRPr>
            </a:lvl1pPr>
          </a:lstStyle>
          <a:p>
            <a:r>
              <a:rPr lang="en-US"/>
              <a:t>Click to edit Master title style</a:t>
            </a:r>
          </a:p>
        </p:txBody>
      </p:sp>
      <p:pic>
        <p:nvPicPr>
          <p:cNvPr id="15" name="Picture 14" descr="Text&#10;&#10;Description automatically generated">
            <a:extLst>
              <a:ext uri="{FF2B5EF4-FFF2-40B4-BE49-F238E27FC236}">
                <a16:creationId xmlns:a16="http://schemas.microsoft.com/office/drawing/2014/main" id="{7DC9645D-CFEC-A84E-A827-84B241B8CF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1254" y="5693273"/>
            <a:ext cx="2452266" cy="1379399"/>
          </a:xfrm>
          <a:prstGeom prst="rect">
            <a:avLst/>
          </a:prstGeom>
        </p:spPr>
      </p:pic>
    </p:spTree>
    <p:extLst>
      <p:ext uri="{BB962C8B-B14F-4D97-AF65-F5344CB8AC3E}">
        <p14:creationId xmlns:p14="http://schemas.microsoft.com/office/powerpoint/2010/main" val="2314906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67B39-4806-2D45-A3D0-6169D7EACAAB}"/>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91D0BDF-87E2-8D42-9AEE-72D2F6FEA93C}"/>
              </a:ext>
            </a:extLst>
          </p:cNvPr>
          <p:cNvSpPr>
            <a:spLocks noGrp="1"/>
          </p:cNvSpPr>
          <p:nvPr>
            <p:ph idx="1"/>
          </p:nvPr>
        </p:nvSpPr>
        <p:spPr>
          <a:xfrm>
            <a:off x="257432" y="1825625"/>
            <a:ext cx="11567984" cy="38248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Text&#10;&#10;Description automatically generated">
            <a:extLst>
              <a:ext uri="{FF2B5EF4-FFF2-40B4-BE49-F238E27FC236}">
                <a16:creationId xmlns:a16="http://schemas.microsoft.com/office/drawing/2014/main" id="{CF37020A-5134-724C-9937-BCE43DA4CC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1254" y="5693273"/>
            <a:ext cx="2452266" cy="1379399"/>
          </a:xfrm>
          <a:prstGeom prst="rect">
            <a:avLst/>
          </a:prstGeom>
        </p:spPr>
      </p:pic>
    </p:spTree>
    <p:extLst>
      <p:ext uri="{BB962C8B-B14F-4D97-AF65-F5344CB8AC3E}">
        <p14:creationId xmlns:p14="http://schemas.microsoft.com/office/powerpoint/2010/main" val="341591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24733A-8E6B-9147-AF76-0360173261E6}"/>
              </a:ext>
            </a:extLst>
          </p:cNvPr>
          <p:cNvSpPr>
            <a:spLocks noGrp="1"/>
          </p:cNvSpPr>
          <p:nvPr>
            <p:ph type="title"/>
          </p:nvPr>
        </p:nvSpPr>
        <p:spPr>
          <a:xfrm>
            <a:off x="257432" y="365125"/>
            <a:ext cx="11567984"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631227-6EE3-904D-B6F1-43DDD0946AC5}"/>
              </a:ext>
            </a:extLst>
          </p:cNvPr>
          <p:cNvSpPr>
            <a:spLocks noGrp="1"/>
          </p:cNvSpPr>
          <p:nvPr>
            <p:ph type="body" idx="1"/>
          </p:nvPr>
        </p:nvSpPr>
        <p:spPr>
          <a:xfrm>
            <a:off x="257432" y="1825625"/>
            <a:ext cx="11567984"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Oval 6">
            <a:extLst>
              <a:ext uri="{FF2B5EF4-FFF2-40B4-BE49-F238E27FC236}">
                <a16:creationId xmlns:a16="http://schemas.microsoft.com/office/drawing/2014/main" id="{82E086F0-16C5-C34F-B9FB-B5739949C228}"/>
              </a:ext>
            </a:extLst>
          </p:cNvPr>
          <p:cNvSpPr/>
          <p:nvPr userDrawn="1"/>
        </p:nvSpPr>
        <p:spPr>
          <a:xfrm>
            <a:off x="11392930" y="6227805"/>
            <a:ext cx="432486" cy="432486"/>
          </a:xfrm>
          <a:prstGeom prst="ellipse">
            <a:avLst/>
          </a:prstGeom>
          <a:gradFill>
            <a:gsLst>
              <a:gs pos="0">
                <a:schemeClr val="tx2"/>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Helvetica" pitchFamily="2" charset="0"/>
            </a:endParaRPr>
          </a:p>
        </p:txBody>
      </p:sp>
      <p:sp>
        <p:nvSpPr>
          <p:cNvPr id="4" name="TextBox 3">
            <a:extLst>
              <a:ext uri="{FF2B5EF4-FFF2-40B4-BE49-F238E27FC236}">
                <a16:creationId xmlns:a16="http://schemas.microsoft.com/office/drawing/2014/main" id="{C2BCCD90-DDCB-8048-85B0-ADD773B0F96B}"/>
              </a:ext>
            </a:extLst>
          </p:cNvPr>
          <p:cNvSpPr txBox="1"/>
          <p:nvPr userDrawn="1"/>
        </p:nvSpPr>
        <p:spPr>
          <a:xfrm>
            <a:off x="11292650" y="6321648"/>
            <a:ext cx="63304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2D0C405-3AED-004F-A8B4-AA1D33CC9A62}" type="slidenum">
              <a:rPr lang="en-US" sz="1000" smtClean="0">
                <a:solidFill>
                  <a:schemeClr val="bg1"/>
                </a:solidFill>
                <a:latin typeface="Helvetica"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000" dirty="0">
              <a:solidFill>
                <a:schemeClr val="bg1"/>
              </a:solidFill>
              <a:latin typeface="Helvetica" pitchFamily="2" charset="0"/>
            </a:endParaRPr>
          </a:p>
          <a:p>
            <a:pPr algn="ctr"/>
            <a:endParaRPr lang="en-US" sz="1000" dirty="0"/>
          </a:p>
        </p:txBody>
      </p:sp>
    </p:spTree>
    <p:extLst>
      <p:ext uri="{BB962C8B-B14F-4D97-AF65-F5344CB8AC3E}">
        <p14:creationId xmlns:p14="http://schemas.microsoft.com/office/powerpoint/2010/main" val="1589810206"/>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80" r:id="rId4"/>
    <p:sldLayoutId id="2147483675" r:id="rId5"/>
    <p:sldLayoutId id="2147483676" r:id="rId6"/>
    <p:sldLayoutId id="2147483678" r:id="rId7"/>
    <p:sldLayoutId id="2147483679" r:id="rId8"/>
    <p:sldLayoutId id="2147483684" r:id="rId9"/>
    <p:sldLayoutId id="2147483664" r:id="rId10"/>
    <p:sldLayoutId id="2147483674" r:id="rId11"/>
    <p:sldLayoutId id="2147483665" r:id="rId12"/>
    <p:sldLayoutId id="2147483685" r:id="rId13"/>
    <p:sldLayoutId id="2147483686" r:id="rId14"/>
  </p:sldLayoutIdLst>
  <p:hf hdr="0" ftr="0" dt="0"/>
  <p:txStyles>
    <p:titleStyle>
      <a:lvl1pPr algn="l" defTabSz="914400" rtl="0" eaLnBrk="1" latinLnBrk="0" hangingPunct="1">
        <a:lnSpc>
          <a:spcPct val="90000"/>
        </a:lnSpc>
        <a:spcBef>
          <a:spcPct val="0"/>
        </a:spcBef>
        <a:buNone/>
        <a:defRPr sz="3600" b="1" kern="1200">
          <a:solidFill>
            <a:schemeClr val="tx2"/>
          </a:solidFill>
          <a:latin typeface="Helvetica" pitchFamily="2" charset="0"/>
          <a:ea typeface="+mj-ea"/>
          <a:cs typeface="+mj-cs"/>
        </a:defRPr>
      </a:lvl1pPr>
    </p:titleStyle>
    <p:bodyStyle>
      <a:lvl1pPr marL="228600" indent="-320040" algn="l" defTabSz="914400" rtl="0" eaLnBrk="1" latinLnBrk="0" hangingPunct="1">
        <a:lnSpc>
          <a:spcPct val="90000"/>
        </a:lnSpc>
        <a:spcBef>
          <a:spcPts val="1000"/>
        </a:spcBef>
        <a:buClr>
          <a:schemeClr val="accent6"/>
        </a:buClr>
        <a:buSzPct val="70000"/>
        <a:buFont typeface="System Font Regular"/>
        <a:buChar char="→"/>
        <a:defRPr sz="2800" kern="1200">
          <a:solidFill>
            <a:schemeClr val="tx1"/>
          </a:solidFill>
          <a:latin typeface="Helvetica" pitchFamily="2" charset="0"/>
          <a:ea typeface="+mn-ea"/>
          <a:cs typeface="+mn-cs"/>
        </a:defRPr>
      </a:lvl1pPr>
      <a:lvl2pPr marL="685800" indent="-32004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Helvetica" pitchFamily="2" charset="0"/>
          <a:ea typeface="+mn-ea"/>
          <a:cs typeface="+mn-cs"/>
        </a:defRPr>
      </a:lvl2pPr>
      <a:lvl3pPr marL="1143000" indent="-320040" algn="l" defTabSz="914400" rtl="0" eaLnBrk="1" latinLnBrk="0" hangingPunct="1">
        <a:lnSpc>
          <a:spcPct val="90000"/>
        </a:lnSpc>
        <a:spcBef>
          <a:spcPts val="500"/>
        </a:spcBef>
        <a:buClr>
          <a:schemeClr val="tx2"/>
        </a:buClr>
        <a:buFont typeface="Courier New" panose="02070309020205020404" pitchFamily="49" charset="0"/>
        <a:buChar char="o"/>
        <a:defRPr sz="2000" kern="1200">
          <a:solidFill>
            <a:schemeClr val="tx1"/>
          </a:solidFill>
          <a:latin typeface="Helvetica" pitchFamily="2" charset="0"/>
          <a:ea typeface="+mn-ea"/>
          <a:cs typeface="+mn-cs"/>
        </a:defRPr>
      </a:lvl3pPr>
      <a:lvl4pPr marL="1600200" indent="-320040" algn="l" defTabSz="914400" rtl="0" eaLnBrk="1" latinLnBrk="0" hangingPunct="1">
        <a:lnSpc>
          <a:spcPct val="90000"/>
        </a:lnSpc>
        <a:spcBef>
          <a:spcPts val="500"/>
        </a:spcBef>
        <a:buClr>
          <a:schemeClr val="tx2"/>
        </a:buClr>
        <a:buFont typeface="Wingdings" pitchFamily="2" charset="2"/>
        <a:buChar char="§"/>
        <a:defRPr sz="1800" kern="1200">
          <a:solidFill>
            <a:schemeClr val="tx1"/>
          </a:solidFill>
          <a:latin typeface="Helvetica" pitchFamily="2" charset="0"/>
          <a:ea typeface="+mn-ea"/>
          <a:cs typeface="+mn-cs"/>
        </a:defRPr>
      </a:lvl4pPr>
      <a:lvl5pPr marL="2057400" indent="-320040" algn="l" defTabSz="914400" rtl="0" eaLnBrk="1" latinLnBrk="0" hangingPunct="1">
        <a:lnSpc>
          <a:spcPct val="90000"/>
        </a:lnSpc>
        <a:spcBef>
          <a:spcPts val="500"/>
        </a:spcBef>
        <a:buClr>
          <a:schemeClr val="tx2"/>
        </a:buClr>
        <a:buFont typeface="Wingdings" pitchFamily="2" charset="2"/>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hyperlink" Target="https://transstudent.org/gender/" TargetMode="External"/><Relationship Id="rId5" Type="http://schemas.microsoft.com/office/2007/relationships/hdphoto" Target="../media/hdphoto1.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hyperlink" Target="https://www.hrc.org/resources/glossary-of-terms"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hyperlink" Target="https://www.apa.org/monitor/2018/09/ce-corner-glossary"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hyperlink" Target="https://www.apa.org/monitor/2018/09/ce-corner-glossary"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hyperlink" Target="https://www.hrc.org/resources/glossary-of-terms"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0.xml"/><Relationship Id="rId5" Type="http://schemas.microsoft.com/office/2007/relationships/hdphoto" Target="../media/hdphoto3.wdp"/><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hyperlink" Target="https://www.thechrismosier.com/" TargetMode="Externa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microsoft.com/office/2007/relationships/hdphoto" Target="../media/hdphoto5.wdp"/><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18.png"/><Relationship Id="rId5" Type="http://schemas.microsoft.com/office/2007/relationships/hdphoto" Target="../media/hdphoto4.wdp"/><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microsoft.com/office/2007/relationships/hdphoto" Target="../media/hdphoto7.wdp"/><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20.png"/><Relationship Id="rId5" Type="http://schemas.microsoft.com/office/2007/relationships/hdphoto" Target="../media/hdphoto6.wdp"/><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microsoft.com/office/2007/relationships/hdphoto" Target="../media/hdphoto9.wdp"/><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22.png"/><Relationship Id="rId5" Type="http://schemas.microsoft.com/office/2007/relationships/hdphoto" Target="../media/hdphoto8.wdp"/><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microsoft.com/office/2007/relationships/hdphoto" Target="../media/hdphoto11.wdp"/><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24.png"/><Relationship Id="rId5" Type="http://schemas.microsoft.com/office/2007/relationships/hdphoto" Target="../media/hdphoto10.wdp"/><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microsoft.com/office/2007/relationships/hdphoto" Target="../media/hdphoto13.wdp"/><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26.png"/><Relationship Id="rId5" Type="http://schemas.microsoft.com/office/2007/relationships/hdphoto" Target="../media/hdphoto12.wdp"/><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18.xml"/><Relationship Id="rId5" Type="http://schemas.microsoft.com/office/2007/relationships/hdphoto" Target="../media/hdphoto14.wdp"/><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30.jpg"/></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thetrevorproject.org/resources/" TargetMode="External"/><Relationship Id="rId2" Type="http://schemas.openxmlformats.org/officeDocument/2006/relationships/hyperlink" Target="https://www.glaad.org/resourcelist" TargetMode="External"/><Relationship Id="rId1" Type="http://schemas.openxmlformats.org/officeDocument/2006/relationships/slideLayout" Target="../slideLayouts/slideLayout3.xml"/><Relationship Id="rId6" Type="http://schemas.openxmlformats.org/officeDocument/2006/relationships/hyperlink" Target="https://pflag.org/" TargetMode="External"/><Relationship Id="rId5" Type="http://schemas.openxmlformats.org/officeDocument/2006/relationships/hyperlink" Target="https://www.hrc.org/resources" TargetMode="External"/><Relationship Id="rId4" Type="http://schemas.openxmlformats.org/officeDocument/2006/relationships/hyperlink" Target="https://www.npr.org/sections/money/2020/08/18/903221371/how-the-pandemic-is-making-the-gender-pay-gap-worse"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ntact-collab@uncc.edu"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randomactsofkindness.org/kindness-quot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thetrevorproject.org/survey-2022/#intro"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00E57-6682-5E4E-AA08-830E2B26ECC6}"/>
              </a:ext>
            </a:extLst>
          </p:cNvPr>
          <p:cNvSpPr>
            <a:spLocks noGrp="1"/>
          </p:cNvSpPr>
          <p:nvPr>
            <p:ph type="ctrTitle"/>
          </p:nvPr>
        </p:nvSpPr>
        <p:spPr>
          <a:xfrm>
            <a:off x="462344" y="1497907"/>
            <a:ext cx="9144000" cy="2175200"/>
          </a:xfrm>
        </p:spPr>
        <p:txBody>
          <a:bodyPr>
            <a:normAutofit fontScale="90000"/>
          </a:bodyPr>
          <a:lstStyle/>
          <a:p>
            <a:br>
              <a:rPr lang="en-US" sz="3600" dirty="0">
                <a:solidFill>
                  <a:srgbClr val="9C2A99"/>
                </a:solidFill>
                <a:latin typeface="+mj-lt"/>
              </a:rPr>
            </a:br>
            <a:r>
              <a:rPr lang="en-US" sz="4400"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sym typeface="Open Sans"/>
              </a:rPr>
              <a:t>Words matter: Creating an inclusive environment for LGBTQ</a:t>
            </a:r>
            <a:r>
              <a:rPr lang="en-US" sz="4400">
                <a:solidFill>
                  <a:schemeClr val="accent1"/>
                </a:solidFill>
                <a:latin typeface="Helvetica Neue" panose="02000503000000020004" pitchFamily="2" charset="0"/>
                <a:ea typeface="Helvetica Neue" panose="02000503000000020004" pitchFamily="2" charset="0"/>
                <a:cs typeface="Helvetica Neue" panose="02000503000000020004" pitchFamily="2" charset="0"/>
                <a:sym typeface="Open Sans"/>
              </a:rPr>
              <a:t>+ Participants</a:t>
            </a:r>
            <a:endParaRPr lang="en-US" sz="44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Subtitle 2">
            <a:extLst>
              <a:ext uri="{FF2B5EF4-FFF2-40B4-BE49-F238E27FC236}">
                <a16:creationId xmlns:a16="http://schemas.microsoft.com/office/drawing/2014/main" id="{ECB03C06-108F-7343-B0AB-91FA3435A7F8}"/>
              </a:ext>
            </a:extLst>
          </p:cNvPr>
          <p:cNvSpPr>
            <a:spLocks noGrp="1"/>
          </p:cNvSpPr>
          <p:nvPr>
            <p:ph type="subTitle" idx="1"/>
          </p:nvPr>
        </p:nvSpPr>
        <p:spPr>
          <a:xfrm>
            <a:off x="462344" y="4272493"/>
            <a:ext cx="6266702" cy="2175200"/>
          </a:xfrm>
        </p:spPr>
        <p:txBody>
          <a:bodyPr/>
          <a:lstStyle/>
          <a:p>
            <a:r>
              <a:rPr lang="en-US" sz="1400" b="1" spc="60" dirty="0">
                <a:latin typeface="Helvetica Neue" panose="02000503000000020004" pitchFamily="2" charset="0"/>
                <a:ea typeface="Helvetica Neue" panose="02000503000000020004" pitchFamily="2" charset="0"/>
                <a:cs typeface="Helvetica Neue" panose="02000503000000020004" pitchFamily="2" charset="0"/>
              </a:rPr>
              <a:t>Presented by:</a:t>
            </a:r>
          </a:p>
          <a:p>
            <a:r>
              <a:rPr lang="en-US" sz="1400" b="1" dirty="0">
                <a:latin typeface="Helvetica Neue" panose="02000503000000020004" pitchFamily="2" charset="0"/>
                <a:ea typeface="Helvetica Neue" panose="02000503000000020004" pitchFamily="2" charset="0"/>
                <a:cs typeface="Helvetica Neue" panose="02000503000000020004" pitchFamily="2" charset="0"/>
              </a:rPr>
              <a:t>DJ Ralston, </a:t>
            </a:r>
            <a:r>
              <a:rPr lang="en-US" sz="1400" dirty="0">
                <a:latin typeface="Helvetica Neue" panose="02000503000000020004" pitchFamily="2" charset="0"/>
                <a:ea typeface="Helvetica Neue" panose="02000503000000020004" pitchFamily="2" charset="0"/>
                <a:cs typeface="Helvetica Neue" panose="02000503000000020004" pitchFamily="2" charset="0"/>
              </a:rPr>
              <a:t>M.A., Ed.D. Candidate, George Washington University</a:t>
            </a:r>
          </a:p>
          <a:p>
            <a:r>
              <a:rPr lang="en-US" sz="1400" b="1" dirty="0">
                <a:latin typeface="Helvetica Neue" panose="02000503000000020004" pitchFamily="2" charset="0"/>
                <a:ea typeface="Helvetica Neue" panose="02000503000000020004" pitchFamily="2" charset="0"/>
                <a:cs typeface="Helvetica Neue" panose="02000503000000020004" pitchFamily="2" charset="0"/>
              </a:rPr>
              <a:t>Development and Contributions from: </a:t>
            </a:r>
          </a:p>
          <a:p>
            <a:r>
              <a:rPr lang="en-US" sz="1400" b="1" dirty="0">
                <a:latin typeface="Helvetica Neue" panose="02000503000000020004" pitchFamily="2" charset="0"/>
                <a:ea typeface="Helvetica Neue" panose="02000503000000020004" pitchFamily="2" charset="0"/>
                <a:cs typeface="Helvetica Neue" panose="02000503000000020004" pitchFamily="2" charset="0"/>
              </a:rPr>
              <a:t>Katherine Hurley, </a:t>
            </a:r>
            <a:r>
              <a:rPr lang="en-US" sz="1400" dirty="0">
                <a:latin typeface="Helvetica Neue" panose="02000503000000020004" pitchFamily="2" charset="0"/>
                <a:ea typeface="Helvetica Neue" panose="02000503000000020004" pitchFamily="2" charset="0"/>
                <a:cs typeface="Helvetica Neue" panose="02000503000000020004" pitchFamily="2" charset="0"/>
              </a:rPr>
              <a:t>M.A., M.F.A., NCC, Ph.D., George Washington University</a:t>
            </a:r>
          </a:p>
          <a:p>
            <a:r>
              <a:rPr lang="en-US" sz="1400" b="1" dirty="0">
                <a:latin typeface="Helvetica Neue" panose="02000503000000020004" pitchFamily="2" charset="0"/>
                <a:ea typeface="Helvetica Neue" panose="02000503000000020004" pitchFamily="2" charset="0"/>
                <a:cs typeface="Helvetica Neue" panose="02000503000000020004" pitchFamily="2" charset="0"/>
              </a:rPr>
              <a:t>Lucas </a:t>
            </a:r>
            <a:r>
              <a:rPr lang="en-US" sz="1400" b="1" dirty="0" err="1">
                <a:latin typeface="Helvetica Neue" panose="02000503000000020004" pitchFamily="2" charset="0"/>
                <a:ea typeface="Helvetica Neue" panose="02000503000000020004" pitchFamily="2" charset="0"/>
                <a:cs typeface="Helvetica Neue" panose="02000503000000020004" pitchFamily="2" charset="0"/>
              </a:rPr>
              <a:t>DeMonte</a:t>
            </a:r>
            <a:r>
              <a:rPr lang="en-US" sz="1400" b="1" dirty="0">
                <a:latin typeface="Helvetica Neue" panose="02000503000000020004" pitchFamily="2" charset="0"/>
                <a:ea typeface="Helvetica Neue" panose="02000503000000020004" pitchFamily="2" charset="0"/>
                <a:cs typeface="Helvetica Neue" panose="02000503000000020004" pitchFamily="2" charset="0"/>
              </a:rPr>
              <a:t>, </a:t>
            </a:r>
            <a:r>
              <a:rPr lang="en-US" sz="1400" dirty="0">
                <a:latin typeface="Helvetica Neue" panose="02000503000000020004" pitchFamily="2" charset="0"/>
                <a:ea typeface="Helvetica Neue" panose="02000503000000020004" pitchFamily="2" charset="0"/>
                <a:cs typeface="Helvetica Neue" panose="02000503000000020004" pitchFamily="2" charset="0"/>
              </a:rPr>
              <a:t>M.Ed., </a:t>
            </a:r>
            <a:r>
              <a:rPr lang="en-US" sz="1400" dirty="0" err="1">
                <a:latin typeface="Helvetica Neue" panose="02000503000000020004" pitchFamily="2" charset="0"/>
                <a:ea typeface="Helvetica Neue" panose="02000503000000020004" pitchFamily="2" charset="0"/>
                <a:cs typeface="Helvetica Neue" panose="02000503000000020004" pitchFamily="2" charset="0"/>
              </a:rPr>
              <a:t>Ed.S</a:t>
            </a:r>
            <a:r>
              <a:rPr lang="en-US" sz="1400" dirty="0">
                <a:latin typeface="Helvetica Neue" panose="02000503000000020004" pitchFamily="2" charset="0"/>
                <a:ea typeface="Helvetica Neue" panose="02000503000000020004" pitchFamily="2" charset="0"/>
                <a:cs typeface="Helvetica Neue" panose="02000503000000020004" pitchFamily="2" charset="0"/>
              </a:rPr>
              <a:t>, Ph.D. Candidate, Northern Illinois University</a:t>
            </a:r>
          </a:p>
          <a:p>
            <a:endParaRPr lang="en-US" dirty="0"/>
          </a:p>
        </p:txBody>
      </p:sp>
    </p:spTree>
    <p:extLst>
      <p:ext uri="{BB962C8B-B14F-4D97-AF65-F5344CB8AC3E}">
        <p14:creationId xmlns:p14="http://schemas.microsoft.com/office/powerpoint/2010/main" val="804318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1026" name="Picture 2" descr="The Gender Unicorn is an educational tool that can be used by anyone to help learn and teach the concepts of gender identity, gender expression, sex, physical attraction, and romantic attraction.&#10;&#10;Graphic by: TSER Trans Student Equality Resources">
            <a:extLst>
              <a:ext uri="{FF2B5EF4-FFF2-40B4-BE49-F238E27FC236}">
                <a16:creationId xmlns:a16="http://schemas.microsoft.com/office/drawing/2014/main" id="{9282EA6F-612A-47C6-8DFA-746AE8B4666E}"/>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36000"/>
                    </a14:imgEffect>
                  </a14:imgLayer>
                </a14:imgProps>
              </a:ext>
              <a:ext uri="{28A0092B-C50C-407E-A947-70E740481C1C}">
                <a14:useLocalDpi xmlns:a14="http://schemas.microsoft.com/office/drawing/2010/main" val="0"/>
              </a:ext>
            </a:extLst>
          </a:blip>
          <a:srcRect/>
          <a:stretch>
            <a:fillRect/>
          </a:stretch>
        </p:blipFill>
        <p:spPr bwMode="auto">
          <a:xfrm>
            <a:off x="5310689" y="1089788"/>
            <a:ext cx="6311002" cy="4876324"/>
          </a:xfrm>
          <a:prstGeom prst="rect">
            <a:avLst/>
          </a:prstGeom>
          <a:noFill/>
          <a:extLst>
            <a:ext uri="{909E8E84-426E-40DD-AFC4-6F175D3DCCD1}">
              <a14:hiddenFill xmlns:a14="http://schemas.microsoft.com/office/drawing/2010/main">
                <a:solidFill>
                  <a:srgbClr val="FFFFFF"/>
                </a:solidFill>
              </a14:hiddenFill>
            </a:ext>
          </a:extLst>
        </p:spPr>
      </p:pic>
      <p:sp>
        <p:nvSpPr>
          <p:cNvPr id="66" name="Google Shape;66;p15">
            <a:extLst>
              <a:ext uri="{C183D7F6-B498-43B3-948B-1728B52AA6E4}">
                <adec:decorative xmlns:adec="http://schemas.microsoft.com/office/drawing/2017/decorative" val="0"/>
              </a:ext>
            </a:extLst>
          </p:cNvPr>
          <p:cNvSpPr txBox="1">
            <a:spLocks noGrp="1"/>
          </p:cNvSpPr>
          <p:nvPr>
            <p:ph type="title"/>
          </p:nvPr>
        </p:nvSpPr>
        <p:spPr>
          <a:xfrm>
            <a:off x="146020" y="103411"/>
            <a:ext cx="9537241" cy="807183"/>
          </a:xfrm>
          <a:prstGeom prst="rect">
            <a:avLst/>
          </a:prstGeom>
        </p:spPr>
        <p:txBody>
          <a:bodyPr spcFirstLastPara="1" vert="horz" wrap="square" lIns="121900" tIns="121900" rIns="121900" bIns="121900" rtlCol="0" anchor="t" anchorCtr="0">
            <a:noAutofit/>
          </a:bodyPr>
          <a:lstStyle/>
          <a:p>
            <a:r>
              <a:rPr lang="en-US" sz="4000" b="0" dirty="0"/>
              <a:t>Gender Identity vs. Sexual Orientation</a:t>
            </a:r>
            <a:endParaRPr sz="4000" b="0" dirty="0"/>
          </a:p>
        </p:txBody>
      </p:sp>
      <p:sp>
        <p:nvSpPr>
          <p:cNvPr id="4" name="Google Shape;73;p16">
            <a:extLst>
              <a:ext uri="{FF2B5EF4-FFF2-40B4-BE49-F238E27FC236}">
                <a16:creationId xmlns:a16="http://schemas.microsoft.com/office/drawing/2014/main" id="{71183169-AFAA-4841-91DE-069E827E0533}"/>
              </a:ext>
            </a:extLst>
          </p:cNvPr>
          <p:cNvSpPr txBox="1">
            <a:spLocks/>
          </p:cNvSpPr>
          <p:nvPr/>
        </p:nvSpPr>
        <p:spPr>
          <a:xfrm>
            <a:off x="570309" y="812495"/>
            <a:ext cx="3611301" cy="5430910"/>
          </a:xfrm>
          <a:prstGeom prst="rect">
            <a:avLst/>
          </a:prstGeom>
        </p:spPr>
        <p:txBody>
          <a:bodyPr spcFirstLastPara="1" vert="horz" wrap="square" lIns="121900" tIns="121900" rIns="121900" bIns="12190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000"/>
              </a:lnSpc>
              <a:spcBef>
                <a:spcPts val="0"/>
              </a:spcBef>
              <a:spcAft>
                <a:spcPts val="1800"/>
              </a:spcAft>
              <a:buClr>
                <a:schemeClr val="accent4"/>
              </a:buClr>
              <a:buSzPct val="80000"/>
              <a:buFont typeface="Arial" panose="020B0604020202020204" pitchFamily="34" charset="0"/>
              <a:buChar char="•"/>
            </a:pPr>
            <a:r>
              <a:rPr lang="en-US" sz="1600" dirty="0">
                <a:solidFill>
                  <a:schemeClr val="accent4"/>
                </a:solidFill>
                <a:latin typeface="Helvetica Neue" panose="02000503000000020004" pitchFamily="2" charset="0"/>
                <a:ea typeface="Helvetica Neue" panose="02000503000000020004" pitchFamily="2" charset="0"/>
                <a:cs typeface="Helvetica Neue" panose="02000503000000020004" pitchFamily="2" charset="0"/>
              </a:rPr>
              <a:t>Gender</a:t>
            </a:r>
          </a:p>
          <a:p>
            <a:pPr marL="742950" lvl="3" indent="-285750">
              <a:lnSpc>
                <a:spcPts val="2000"/>
              </a:lnSpc>
              <a:spcBef>
                <a:spcPts val="0"/>
              </a:spcBef>
              <a:spcAft>
                <a:spcPts val="1800"/>
              </a:spcAft>
              <a:buClr>
                <a:schemeClr val="accent4"/>
              </a:buClr>
              <a:buSzPct val="73000"/>
            </a:pPr>
            <a:r>
              <a:rPr lang="en-US" sz="1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Identity</a:t>
            </a:r>
          </a:p>
          <a:p>
            <a:pPr marL="742950" lvl="3" indent="-285750">
              <a:lnSpc>
                <a:spcPts val="2000"/>
              </a:lnSpc>
              <a:spcBef>
                <a:spcPts val="0"/>
              </a:spcBef>
              <a:spcAft>
                <a:spcPts val="1800"/>
              </a:spcAft>
              <a:buClr>
                <a:schemeClr val="accent4"/>
              </a:buClr>
              <a:buSzPct val="73000"/>
            </a:pPr>
            <a:r>
              <a:rPr lang="en-US" sz="1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Expression</a:t>
            </a:r>
          </a:p>
          <a:p>
            <a:pPr marL="285750" indent="-285750">
              <a:lnSpc>
                <a:spcPts val="2000"/>
              </a:lnSpc>
              <a:spcBef>
                <a:spcPts val="0"/>
              </a:spcBef>
              <a:spcAft>
                <a:spcPts val="1800"/>
              </a:spcAft>
              <a:buClr>
                <a:schemeClr val="accent4"/>
              </a:buClr>
              <a:buSzPct val="80000"/>
              <a:buFont typeface="Arial" panose="020B0604020202020204" pitchFamily="34" charset="0"/>
              <a:buChar char="•"/>
            </a:pPr>
            <a:r>
              <a:rPr lang="en-US" sz="1600" dirty="0">
                <a:solidFill>
                  <a:schemeClr val="accent4"/>
                </a:solidFill>
                <a:latin typeface="Helvetica Neue" panose="02000503000000020004" pitchFamily="2" charset="0"/>
                <a:ea typeface="Helvetica Neue" panose="02000503000000020004" pitchFamily="2" charset="0"/>
                <a:cs typeface="Helvetica Neue" panose="02000503000000020004" pitchFamily="2" charset="0"/>
              </a:rPr>
              <a:t>Sex Assigned at Birth</a:t>
            </a:r>
          </a:p>
          <a:p>
            <a:pPr marL="742950" lvl="2" indent="-285750">
              <a:lnSpc>
                <a:spcPts val="2000"/>
              </a:lnSpc>
              <a:spcBef>
                <a:spcPts val="0"/>
              </a:spcBef>
              <a:spcAft>
                <a:spcPts val="1800"/>
              </a:spcAft>
              <a:buClr>
                <a:schemeClr val="accent4"/>
              </a:buClr>
              <a:buSzPct val="73000"/>
            </a:pPr>
            <a:r>
              <a:rPr lang="en-US" sz="1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AMAB</a:t>
            </a:r>
          </a:p>
          <a:p>
            <a:pPr marL="742950" lvl="2" indent="-285750">
              <a:lnSpc>
                <a:spcPts val="2000"/>
              </a:lnSpc>
              <a:spcBef>
                <a:spcPts val="0"/>
              </a:spcBef>
              <a:spcAft>
                <a:spcPts val="1800"/>
              </a:spcAft>
              <a:buClr>
                <a:schemeClr val="accent4"/>
              </a:buClr>
              <a:buSzPct val="73000"/>
            </a:pPr>
            <a:r>
              <a:rPr lang="en-US" sz="1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AFAB</a:t>
            </a:r>
          </a:p>
          <a:p>
            <a:pPr marL="742950" lvl="2" indent="-285750">
              <a:lnSpc>
                <a:spcPts val="2000"/>
              </a:lnSpc>
              <a:spcBef>
                <a:spcPts val="0"/>
              </a:spcBef>
              <a:spcAft>
                <a:spcPts val="1800"/>
              </a:spcAft>
              <a:buClr>
                <a:schemeClr val="accent4"/>
              </a:buClr>
              <a:buSzPct val="73000"/>
            </a:pPr>
            <a:r>
              <a:rPr lang="en-US" sz="1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Intersex/Other</a:t>
            </a:r>
          </a:p>
          <a:p>
            <a:pPr marL="285750" indent="-285750">
              <a:lnSpc>
                <a:spcPct val="100000"/>
              </a:lnSpc>
              <a:spcBef>
                <a:spcPts val="0"/>
              </a:spcBef>
              <a:spcAft>
                <a:spcPts val="1800"/>
              </a:spcAft>
              <a:buClr>
                <a:schemeClr val="accent4"/>
              </a:buClr>
              <a:buSzPct val="80000"/>
              <a:buFont typeface="Arial" panose="020B0604020202020204" pitchFamily="34" charset="0"/>
              <a:buChar char="•"/>
            </a:pPr>
            <a:r>
              <a:rPr lang="en-US" sz="1600" dirty="0">
                <a:solidFill>
                  <a:schemeClr val="accent4"/>
                </a:solidFill>
                <a:latin typeface="Helvetica Neue" panose="02000503000000020004" pitchFamily="2" charset="0"/>
                <a:ea typeface="Helvetica Neue" panose="02000503000000020004" pitchFamily="2" charset="0"/>
                <a:cs typeface="Helvetica Neue" panose="02000503000000020004" pitchFamily="2" charset="0"/>
              </a:rPr>
              <a:t>Sexual/Affectual Attraction (Orientation)</a:t>
            </a:r>
          </a:p>
          <a:p>
            <a:pPr marL="742950" lvl="3" indent="-285750">
              <a:lnSpc>
                <a:spcPts val="2000"/>
              </a:lnSpc>
              <a:spcBef>
                <a:spcPts val="0"/>
              </a:spcBef>
              <a:spcAft>
                <a:spcPts val="1800"/>
              </a:spcAft>
              <a:buClr>
                <a:schemeClr val="accent4"/>
              </a:buClr>
              <a:buSzPct val="73000"/>
            </a:pPr>
            <a:r>
              <a:rPr lang="en-US" sz="1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Physical</a:t>
            </a:r>
          </a:p>
          <a:p>
            <a:pPr marL="742950" lvl="3" indent="-285750">
              <a:lnSpc>
                <a:spcPts val="2000"/>
              </a:lnSpc>
              <a:spcBef>
                <a:spcPts val="0"/>
              </a:spcBef>
              <a:spcAft>
                <a:spcPts val="1800"/>
              </a:spcAft>
              <a:buClr>
                <a:schemeClr val="accent4"/>
              </a:buClr>
              <a:buSzPct val="73000"/>
            </a:pPr>
            <a:r>
              <a:rPr lang="en-US" sz="1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Emotional</a:t>
            </a:r>
          </a:p>
          <a:p>
            <a:pPr marL="342900" indent="-342900">
              <a:lnSpc>
                <a:spcPts val="2800"/>
              </a:lnSpc>
              <a:spcBef>
                <a:spcPts val="0"/>
              </a:spcBef>
              <a:spcAft>
                <a:spcPts val="1800"/>
              </a:spcAft>
              <a:buClr>
                <a:schemeClr val="accent2"/>
              </a:buClr>
              <a:buSzPts val="1600"/>
              <a:buFont typeface="Arial" panose="020B0604020202020204" pitchFamily="34" charset="0"/>
              <a:buChar char="•"/>
            </a:pPr>
            <a:endParaRPr lang="en-US" sz="2400" dirty="0">
              <a:solidFill>
                <a:srgbClr val="000000"/>
              </a:solidFill>
            </a:endParaRPr>
          </a:p>
          <a:p>
            <a:pPr marL="1028700" lvl="1" indent="-342900">
              <a:lnSpc>
                <a:spcPts val="2800"/>
              </a:lnSpc>
              <a:spcBef>
                <a:spcPts val="0"/>
              </a:spcBef>
              <a:spcAft>
                <a:spcPts val="1800"/>
              </a:spcAft>
              <a:buClr>
                <a:schemeClr val="accent2"/>
              </a:buClr>
              <a:buSzPts val="1600"/>
              <a:buFont typeface="Wingdings" panose="05000000000000000000" pitchFamily="2" charset="2"/>
              <a:buChar char="v"/>
            </a:pPr>
            <a:endParaRPr lang="en-US" sz="2200" dirty="0">
              <a:solidFill>
                <a:srgbClr val="000000"/>
              </a:solidFill>
            </a:endParaRPr>
          </a:p>
          <a:p>
            <a:pPr marL="230188" indent="-230188">
              <a:lnSpc>
                <a:spcPts val="2800"/>
              </a:lnSpc>
              <a:spcBef>
                <a:spcPts val="0"/>
              </a:spcBef>
              <a:spcAft>
                <a:spcPts val="1800"/>
              </a:spcAft>
              <a:buClr>
                <a:schemeClr val="accent2"/>
              </a:buClr>
              <a:buSzPts val="1600"/>
              <a:buFont typeface="Arial" panose="020B0604020202020204" pitchFamily="34" charset="0"/>
              <a:buChar char="•"/>
            </a:pPr>
            <a:endParaRPr lang="en-US" sz="2400" dirty="0">
              <a:solidFill>
                <a:srgbClr val="000000"/>
              </a:solidFill>
            </a:endParaRPr>
          </a:p>
        </p:txBody>
      </p:sp>
      <p:sp>
        <p:nvSpPr>
          <p:cNvPr id="2" name="Rectangle 1">
            <a:extLst>
              <a:ext uri="{FF2B5EF4-FFF2-40B4-BE49-F238E27FC236}">
                <a16:creationId xmlns:a16="http://schemas.microsoft.com/office/drawing/2014/main" id="{33035B4D-5E28-4A47-A23D-65E8B57E670F}"/>
              </a:ext>
              <a:ext uri="{C183D7F6-B498-43B3-948B-1728B52AA6E4}">
                <adec:decorative xmlns:adec="http://schemas.microsoft.com/office/drawing/2017/decorative" val="1"/>
              </a:ext>
            </a:extLst>
          </p:cNvPr>
          <p:cNvSpPr/>
          <p:nvPr/>
        </p:nvSpPr>
        <p:spPr>
          <a:xfrm>
            <a:off x="5310689" y="5134708"/>
            <a:ext cx="2183642" cy="831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C90B7D4-0E1C-4688-A456-97A2D9983633}"/>
              </a:ext>
            </a:extLst>
          </p:cNvPr>
          <p:cNvSpPr txBox="1"/>
          <p:nvPr/>
        </p:nvSpPr>
        <p:spPr>
          <a:xfrm>
            <a:off x="5425971" y="5381337"/>
            <a:ext cx="2754693" cy="584775"/>
          </a:xfrm>
          <a:prstGeom prst="rect">
            <a:avLst/>
          </a:prstGeom>
          <a:noFill/>
        </p:spPr>
        <p:txBody>
          <a:bodyPr wrap="square" rtlCol="0">
            <a:spAutoFit/>
          </a:bodyPr>
          <a:lstStyle/>
          <a:p>
            <a:r>
              <a:rPr lang="en-US" sz="1600" dirty="0"/>
              <a:t>To learn more, go to: </a:t>
            </a:r>
            <a:r>
              <a:rPr lang="en-US" sz="1600" dirty="0">
                <a:hlinkClick r:id="rId6"/>
              </a:rPr>
              <a:t>www.transstudent.org/gender</a:t>
            </a:r>
            <a:endParaRPr lang="en-US" sz="1600" dirty="0"/>
          </a:p>
        </p:txBody>
      </p:sp>
    </p:spTree>
    <p:custDataLst>
      <p:tags r:id="rId1"/>
    </p:custDataLst>
    <p:extLst>
      <p:ext uri="{BB962C8B-B14F-4D97-AF65-F5344CB8AC3E}">
        <p14:creationId xmlns:p14="http://schemas.microsoft.com/office/powerpoint/2010/main" val="3470957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257432" y="365125"/>
            <a:ext cx="11567984" cy="828479"/>
          </a:xfrm>
          <a:prstGeom prst="rect">
            <a:avLst/>
          </a:prstGeom>
        </p:spPr>
        <p:txBody>
          <a:bodyPr spcFirstLastPara="1" vert="horz" wrap="square" lIns="121900" tIns="121900" rIns="121900" bIns="121900" rtlCol="0" anchor="t" anchorCtr="0">
            <a:noAutofit/>
          </a:bodyPr>
          <a:lstStyle/>
          <a:p>
            <a:r>
              <a:rPr lang="en-US" sz="4000" b="0" dirty="0"/>
              <a:t>Gender Identity and Sexual Orientation</a:t>
            </a:r>
            <a:endParaRPr sz="4000" b="0" dirty="0"/>
          </a:p>
        </p:txBody>
      </p:sp>
      <p:sp>
        <p:nvSpPr>
          <p:cNvPr id="4" name="Google Shape;73;p16">
            <a:extLst>
              <a:ext uri="{FF2B5EF4-FFF2-40B4-BE49-F238E27FC236}">
                <a16:creationId xmlns:a16="http://schemas.microsoft.com/office/drawing/2014/main" id="{71183169-AFAA-4841-91DE-069E827E0533}"/>
              </a:ext>
            </a:extLst>
          </p:cNvPr>
          <p:cNvSpPr txBox="1">
            <a:spLocks/>
          </p:cNvSpPr>
          <p:nvPr/>
        </p:nvSpPr>
        <p:spPr>
          <a:xfrm>
            <a:off x="731520" y="1193604"/>
            <a:ext cx="5145024" cy="4525981"/>
          </a:xfrm>
          <a:prstGeom prst="rect">
            <a:avLst/>
          </a:prstGeom>
        </p:spPr>
        <p:txBody>
          <a:bodyPr spcFirstLastPara="1" vert="horz" wrap="square" lIns="182880" tIns="182880" rIns="182880" bIns="182880" numCol="1" spcCol="45720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00"/>
              </a:lnSpc>
              <a:spcBef>
                <a:spcPts val="0"/>
              </a:spcBef>
              <a:spcAft>
                <a:spcPts val="1800"/>
              </a:spcAft>
              <a:buClr>
                <a:schemeClr val="accent4"/>
              </a:buClr>
              <a:buSzPts val="1600"/>
            </a:pPr>
            <a:r>
              <a:rPr lang="en-US" sz="2400" dirty="0">
                <a:solidFill>
                  <a:schemeClr val="accent4"/>
                </a:solidFill>
                <a:latin typeface="Helvetica Neue" panose="02000503000000020004" pitchFamily="2" charset="0"/>
                <a:ea typeface="Helvetica Neue" panose="02000503000000020004" pitchFamily="2" charset="0"/>
                <a:cs typeface="Helvetica Neue" panose="02000503000000020004" pitchFamily="2" charset="0"/>
              </a:rPr>
              <a:t>Sexual/Affectual Orientation</a:t>
            </a:r>
          </a:p>
          <a:p>
            <a:pPr marL="285750" indent="-285750">
              <a:lnSpc>
                <a:spcPct val="100000"/>
              </a:lnSpc>
              <a:spcBef>
                <a:spcPts val="0"/>
              </a:spcBef>
              <a:spcAft>
                <a:spcPts val="1800"/>
              </a:spcAft>
              <a:buClr>
                <a:schemeClr val="accent4"/>
              </a:buClr>
              <a:buSzPct val="80000"/>
              <a:buFont typeface="Arial" panose="020B0604020202020204" pitchFamily="34" charset="0"/>
              <a:buChar char="•"/>
            </a:pPr>
            <a:r>
              <a:rPr lang="en-US" sz="1800" b="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An inherent or immutable enduring emotional, romantic, or sexual attraction to other people.</a:t>
            </a:r>
          </a:p>
          <a:p>
            <a:pPr marL="742950" lvl="2" indent="-285750">
              <a:lnSpc>
                <a:spcPts val="1800"/>
              </a:lnSpc>
              <a:spcBef>
                <a:spcPts val="0"/>
              </a:spcBef>
              <a:spcAft>
                <a:spcPts val="1800"/>
              </a:spcAft>
              <a:buClr>
                <a:schemeClr val="accent4"/>
              </a:buClr>
              <a:buSzPct val="73000"/>
            </a:pPr>
            <a:r>
              <a:rPr lang="en-US" sz="1800" b="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Gay</a:t>
            </a:r>
          </a:p>
          <a:p>
            <a:pPr marL="742950" lvl="2" indent="-285750">
              <a:lnSpc>
                <a:spcPts val="1800"/>
              </a:lnSpc>
              <a:spcBef>
                <a:spcPts val="0"/>
              </a:spcBef>
              <a:spcAft>
                <a:spcPts val="1800"/>
              </a:spcAft>
              <a:buClr>
                <a:schemeClr val="accent4"/>
              </a:buClr>
              <a:buSzPct val="73000"/>
            </a:pPr>
            <a:r>
              <a:rPr lang="en-US" sz="1800" b="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Lesbian</a:t>
            </a:r>
          </a:p>
          <a:p>
            <a:pPr marL="742950" lvl="2" indent="-285750">
              <a:lnSpc>
                <a:spcPts val="1800"/>
              </a:lnSpc>
              <a:spcBef>
                <a:spcPts val="0"/>
              </a:spcBef>
              <a:spcAft>
                <a:spcPts val="1800"/>
              </a:spcAft>
              <a:buClr>
                <a:schemeClr val="accent4"/>
              </a:buClr>
              <a:buSzPct val="73000"/>
            </a:pPr>
            <a:r>
              <a:rPr lang="en-US" sz="1800" b="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Homosexual</a:t>
            </a:r>
          </a:p>
          <a:p>
            <a:pPr marL="742950" lvl="2" indent="-285750">
              <a:lnSpc>
                <a:spcPts val="1800"/>
              </a:lnSpc>
              <a:spcBef>
                <a:spcPts val="0"/>
              </a:spcBef>
              <a:spcAft>
                <a:spcPts val="1800"/>
              </a:spcAft>
              <a:buClr>
                <a:schemeClr val="accent4"/>
              </a:buClr>
              <a:buSzPct val="73000"/>
            </a:pPr>
            <a:r>
              <a:rPr lang="en-US" sz="1800" b="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Bisexual </a:t>
            </a:r>
          </a:p>
          <a:p>
            <a:pPr marL="742950" lvl="2" indent="-285750">
              <a:lnSpc>
                <a:spcPts val="1800"/>
              </a:lnSpc>
              <a:spcBef>
                <a:spcPts val="0"/>
              </a:spcBef>
              <a:spcAft>
                <a:spcPts val="1800"/>
              </a:spcAft>
              <a:buClr>
                <a:schemeClr val="accent4"/>
              </a:buClr>
              <a:buSzPct val="73000"/>
            </a:pPr>
            <a:r>
              <a:rPr lang="en-US" sz="1800" b="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Pansexual</a:t>
            </a:r>
            <a:endParaRPr lang="en-US" sz="1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 name="Google Shape;73;p16">
            <a:extLst>
              <a:ext uri="{FF2B5EF4-FFF2-40B4-BE49-F238E27FC236}">
                <a16:creationId xmlns:a16="http://schemas.microsoft.com/office/drawing/2014/main" id="{48DFF88D-A0CC-4013-ADDB-A9FC51DEF1EF}"/>
              </a:ext>
            </a:extLst>
          </p:cNvPr>
          <p:cNvSpPr txBox="1">
            <a:spLocks/>
          </p:cNvSpPr>
          <p:nvPr/>
        </p:nvSpPr>
        <p:spPr>
          <a:xfrm>
            <a:off x="6350632" y="1193604"/>
            <a:ext cx="5303520" cy="5084063"/>
          </a:xfrm>
          <a:prstGeom prst="rect">
            <a:avLst/>
          </a:prstGeom>
        </p:spPr>
        <p:txBody>
          <a:bodyPr spcFirstLastPara="1" vert="horz" wrap="square" lIns="182880" tIns="182880" rIns="182880" bIns="182880" numCol="1" spcCol="45720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00"/>
              </a:lnSpc>
              <a:spcBef>
                <a:spcPts val="0"/>
              </a:spcBef>
              <a:spcAft>
                <a:spcPts val="1800"/>
              </a:spcAft>
              <a:buClr>
                <a:schemeClr val="accent2"/>
              </a:buClr>
              <a:buSzPts val="1600"/>
            </a:pPr>
            <a:r>
              <a:rPr lang="en-US" sz="2400" dirty="0">
                <a:solidFill>
                  <a:schemeClr val="accent4"/>
                </a:solidFill>
                <a:latin typeface="Helvetica Neue" panose="02000503000000020004" pitchFamily="2" charset="0"/>
                <a:ea typeface="Helvetica Neue" panose="02000503000000020004" pitchFamily="2" charset="0"/>
                <a:cs typeface="Helvetica Neue" panose="02000503000000020004" pitchFamily="2" charset="0"/>
              </a:rPr>
              <a:t>Gender Identity</a:t>
            </a:r>
          </a:p>
          <a:p>
            <a:pPr marL="285750" indent="-285750">
              <a:lnSpc>
                <a:spcPct val="100000"/>
              </a:lnSpc>
              <a:spcBef>
                <a:spcPts val="0"/>
              </a:spcBef>
              <a:spcAft>
                <a:spcPts val="1800"/>
              </a:spcAft>
              <a:buClr>
                <a:schemeClr val="accent4"/>
              </a:buClr>
              <a:buSzPct val="80000"/>
              <a:buFont typeface="Arial" panose="020B0604020202020204" pitchFamily="34" charset="0"/>
              <a:buChar char="•"/>
            </a:pPr>
            <a:r>
              <a:rPr lang="en-US" sz="1600" b="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One’s innermost concept of self as male, female, a blend of both or neither – how individuals perceive themselves and what they call themselves. One's gender identity can be the same or different from their sex assigned at birth.</a:t>
            </a:r>
          </a:p>
          <a:p>
            <a:pPr marL="742950" lvl="2" indent="-285750">
              <a:lnSpc>
                <a:spcPts val="1800"/>
              </a:lnSpc>
              <a:spcBef>
                <a:spcPts val="0"/>
              </a:spcBef>
              <a:spcAft>
                <a:spcPts val="1800"/>
              </a:spcAft>
              <a:buClr>
                <a:schemeClr val="accent4"/>
              </a:buClr>
              <a:buSzPct val="73000"/>
            </a:pPr>
            <a:r>
              <a:rPr lang="en-US" sz="1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Cisgender</a:t>
            </a:r>
          </a:p>
          <a:p>
            <a:pPr marL="742950" lvl="2" indent="-285750">
              <a:lnSpc>
                <a:spcPts val="1800"/>
              </a:lnSpc>
              <a:spcBef>
                <a:spcPts val="0"/>
              </a:spcBef>
              <a:spcAft>
                <a:spcPts val="1800"/>
              </a:spcAft>
              <a:buClr>
                <a:schemeClr val="accent4"/>
              </a:buClr>
              <a:buSzPct val="73000"/>
            </a:pPr>
            <a:r>
              <a:rPr lang="en-US" sz="1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Transgender</a:t>
            </a:r>
          </a:p>
          <a:p>
            <a:pPr marL="742950" lvl="2" indent="-285750">
              <a:lnSpc>
                <a:spcPts val="1800"/>
              </a:lnSpc>
              <a:spcBef>
                <a:spcPts val="0"/>
              </a:spcBef>
              <a:spcAft>
                <a:spcPts val="1800"/>
              </a:spcAft>
              <a:buClr>
                <a:schemeClr val="accent4"/>
              </a:buClr>
              <a:buSzPct val="73000"/>
            </a:pPr>
            <a:r>
              <a:rPr lang="en-US" sz="1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Non-Binary</a:t>
            </a:r>
          </a:p>
          <a:p>
            <a:pPr marL="742950" lvl="2" indent="-285750">
              <a:lnSpc>
                <a:spcPts val="1800"/>
              </a:lnSpc>
              <a:spcBef>
                <a:spcPts val="0"/>
              </a:spcBef>
              <a:spcAft>
                <a:spcPts val="1800"/>
              </a:spcAft>
              <a:buClr>
                <a:schemeClr val="accent4"/>
              </a:buClr>
              <a:buSzPct val="73000"/>
            </a:pPr>
            <a:r>
              <a:rPr lang="en-US" sz="1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Genderqueer</a:t>
            </a:r>
          </a:p>
          <a:p>
            <a:pPr marL="742950" lvl="2" indent="-285750">
              <a:lnSpc>
                <a:spcPts val="1800"/>
              </a:lnSpc>
              <a:spcBef>
                <a:spcPts val="0"/>
              </a:spcBef>
              <a:spcAft>
                <a:spcPts val="1800"/>
              </a:spcAft>
              <a:buClr>
                <a:schemeClr val="accent4"/>
              </a:buClr>
              <a:buSzPct val="73000"/>
            </a:pPr>
            <a:r>
              <a:rPr lang="en-US" sz="1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Gender-Fluid</a:t>
            </a:r>
          </a:p>
          <a:p>
            <a:pPr marL="742950" lvl="2" indent="-285750">
              <a:lnSpc>
                <a:spcPts val="1800"/>
              </a:lnSpc>
              <a:spcBef>
                <a:spcPts val="0"/>
              </a:spcBef>
              <a:spcAft>
                <a:spcPts val="1800"/>
              </a:spcAft>
              <a:buClr>
                <a:schemeClr val="accent4"/>
              </a:buClr>
              <a:buSzPct val="73000"/>
            </a:pPr>
            <a:r>
              <a:rPr lang="en-US" sz="1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Gender Expansive</a:t>
            </a:r>
          </a:p>
          <a:p>
            <a:pPr marL="742950" lvl="2" indent="-285750">
              <a:lnSpc>
                <a:spcPts val="1800"/>
              </a:lnSpc>
              <a:spcBef>
                <a:spcPts val="0"/>
              </a:spcBef>
              <a:spcAft>
                <a:spcPts val="1800"/>
              </a:spcAft>
              <a:buClr>
                <a:schemeClr val="accent4"/>
              </a:buClr>
              <a:buSzPct val="73000"/>
            </a:pPr>
            <a:r>
              <a:rPr lang="en-US" sz="1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Gender Non-Conforming</a:t>
            </a:r>
          </a:p>
          <a:p>
            <a:pPr lvl="2" indent="0">
              <a:lnSpc>
                <a:spcPct val="100000"/>
              </a:lnSpc>
              <a:spcBef>
                <a:spcPts val="0"/>
              </a:spcBef>
              <a:spcAft>
                <a:spcPts val="1800"/>
              </a:spcAft>
              <a:buClr>
                <a:schemeClr val="accent2"/>
              </a:buClr>
              <a:buSzPts val="1600"/>
              <a:buNone/>
            </a:pPr>
            <a:endParaRPr lang="en-US" sz="1600" b="0" dirty="0">
              <a:solidFill>
                <a:srgbClr val="000000"/>
              </a:solidFill>
            </a:endParaRPr>
          </a:p>
          <a:p>
            <a:pPr marL="1428750" lvl="2" indent="-285750">
              <a:lnSpc>
                <a:spcPct val="100000"/>
              </a:lnSpc>
              <a:spcBef>
                <a:spcPts val="0"/>
              </a:spcBef>
              <a:spcAft>
                <a:spcPts val="1800"/>
              </a:spcAft>
              <a:buClr>
                <a:schemeClr val="accent2"/>
              </a:buClr>
              <a:buSzPts val="1600"/>
              <a:buFont typeface="Courier New" panose="02070309020205020404" pitchFamily="49" charset="0"/>
              <a:buChar char="o"/>
            </a:pPr>
            <a:endParaRPr lang="en-US" sz="2400" b="0" dirty="0"/>
          </a:p>
        </p:txBody>
      </p:sp>
      <p:sp>
        <p:nvSpPr>
          <p:cNvPr id="5" name="TextBox 4">
            <a:extLst>
              <a:ext uri="{FF2B5EF4-FFF2-40B4-BE49-F238E27FC236}">
                <a16:creationId xmlns:a16="http://schemas.microsoft.com/office/drawing/2014/main" id="{9507A6BC-654C-4E3A-A7DF-7D38C3DA50F1}"/>
              </a:ext>
            </a:extLst>
          </p:cNvPr>
          <p:cNvSpPr txBox="1"/>
          <p:nvPr/>
        </p:nvSpPr>
        <p:spPr>
          <a:xfrm>
            <a:off x="4114800" y="6277667"/>
            <a:ext cx="5791200" cy="517065"/>
          </a:xfrm>
          <a:prstGeom prst="rect">
            <a:avLst/>
          </a:prstGeom>
          <a:noFill/>
        </p:spPr>
        <p:txBody>
          <a:bodyPr wrap="square" lIns="118872" tIns="118872" rIns="118872" bIns="118872" rtlCol="0">
            <a:spAutoFit/>
          </a:bodyPr>
          <a:lstStyle/>
          <a:p>
            <a:pPr marL="285750" indent="-285750">
              <a:buFont typeface="Wingdings" panose="05000000000000000000" pitchFamily="2" charset="2"/>
              <a:buChar char="Ü"/>
            </a:pPr>
            <a:r>
              <a:rPr lang="en-US" u="sng" dirty="0">
                <a:solidFill>
                  <a:schemeClr val="hlink"/>
                </a:solidFill>
                <a:hlinkClick r:id="rId4"/>
              </a:rPr>
              <a:t>Human Rights Campaign – Glossary of Terms</a:t>
            </a:r>
            <a:endParaRPr lang="en-US" dirty="0">
              <a:solidFill>
                <a:srgbClr val="111111"/>
              </a:solidFill>
              <a:highlight>
                <a:srgbClr val="FFFFFF"/>
              </a:highlight>
            </a:endParaRPr>
          </a:p>
        </p:txBody>
      </p:sp>
    </p:spTree>
    <p:custDataLst>
      <p:tags r:id="rId1"/>
    </p:custDataLst>
    <p:extLst>
      <p:ext uri="{BB962C8B-B14F-4D97-AF65-F5344CB8AC3E}">
        <p14:creationId xmlns:p14="http://schemas.microsoft.com/office/powerpoint/2010/main" val="3061480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spcFirstLastPara="1" vert="horz" wrap="square" lIns="118872" tIns="118872" rIns="118872" bIns="118872" rtlCol="0" anchor="t" anchorCtr="0">
            <a:noAutofit/>
          </a:bodyPr>
          <a:lstStyle/>
          <a:p>
            <a:r>
              <a:rPr lang="en-US" sz="4000" b="0" dirty="0"/>
              <a:t>American Psychological Association: Defining Transgender Terms</a:t>
            </a:r>
            <a:endParaRPr lang="en-US" sz="4000" b="0" dirty="0">
              <a:solidFill>
                <a:schemeClr val="tx2"/>
              </a:solidFill>
              <a:latin typeface="+mn-lt"/>
              <a:cs typeface="+mj-cs"/>
            </a:endParaRPr>
          </a:p>
        </p:txBody>
      </p:sp>
      <p:sp>
        <p:nvSpPr>
          <p:cNvPr id="3" name="Content Placeholder 2"/>
          <p:cNvSpPr>
            <a:spLocks noGrp="1"/>
          </p:cNvSpPr>
          <p:nvPr>
            <p:ph idx="1"/>
          </p:nvPr>
        </p:nvSpPr>
        <p:spPr/>
        <p:txBody>
          <a:bodyPr spcFirstLastPara="1" vert="horz" wrap="square" lIns="118872" tIns="118872" rIns="118872" bIns="118872" numCol="2" spcCol="274320" rtlCol="0" anchor="t" anchorCtr="0">
            <a:noAutofit/>
          </a:bodyPr>
          <a:lstStyle/>
          <a:p>
            <a:pPr>
              <a:lnSpc>
                <a:spcPts val="2400"/>
              </a:lnSpc>
              <a:spcAft>
                <a:spcPts val="1800"/>
              </a:spcAft>
              <a:buSzPct val="80000"/>
              <a:buFont typeface="Arial" panose="020B0604020202020204" pitchFamily="34" charset="0"/>
              <a:buChar char="•"/>
              <a:tabLst>
                <a:tab pos="0" algn="l"/>
              </a:tabLst>
            </a:pPr>
            <a:r>
              <a:rPr lang="en-US" sz="1800" b="1" dirty="0">
                <a:solidFill>
                  <a:schemeClr val="accent4"/>
                </a:solidFill>
              </a:rPr>
              <a:t>Cisgender:</a:t>
            </a:r>
            <a:r>
              <a:rPr lang="en-US" sz="1800" b="1" dirty="0"/>
              <a:t> </a:t>
            </a:r>
            <a:r>
              <a:rPr lang="en-US" sz="1800" dirty="0"/>
              <a:t>Used to describe an individual whose gender identity and gender expression align with the sex assigned at birth.</a:t>
            </a:r>
          </a:p>
          <a:p>
            <a:pPr>
              <a:lnSpc>
                <a:spcPts val="2400"/>
              </a:lnSpc>
              <a:spcAft>
                <a:spcPts val="1800"/>
              </a:spcAft>
              <a:buSzPct val="80000"/>
              <a:buFont typeface="Arial" panose="020B0604020202020204" pitchFamily="34" charset="0"/>
              <a:buChar char="•"/>
              <a:tabLst>
                <a:tab pos="0" algn="l"/>
              </a:tabLst>
            </a:pPr>
            <a:r>
              <a:rPr lang="en-US" sz="1800" b="1" dirty="0">
                <a:solidFill>
                  <a:schemeClr val="accent4"/>
                </a:solidFill>
              </a:rPr>
              <a:t>Gender binary: </a:t>
            </a:r>
            <a:r>
              <a:rPr lang="en-US" sz="1800" dirty="0"/>
              <a:t>The classification of gender into two discrete categories of male and female.</a:t>
            </a:r>
          </a:p>
          <a:p>
            <a:pPr>
              <a:lnSpc>
                <a:spcPts val="2400"/>
              </a:lnSpc>
              <a:spcAft>
                <a:spcPts val="1800"/>
              </a:spcAft>
              <a:buSzPct val="80000"/>
              <a:buFont typeface="Arial" panose="020B0604020202020204" pitchFamily="34" charset="0"/>
              <a:buChar char="•"/>
              <a:tabLst>
                <a:tab pos="0" algn="l"/>
              </a:tabLst>
            </a:pPr>
            <a:r>
              <a:rPr lang="en-US" sz="1800" b="1" dirty="0">
                <a:solidFill>
                  <a:schemeClr val="accent4"/>
                </a:solidFill>
              </a:rPr>
              <a:t>Gender dysphoria: </a:t>
            </a:r>
            <a:r>
              <a:rPr lang="en-US" sz="1800" dirty="0"/>
              <a:t>Discomfort or distress related to an incongruence between an individual's gender identity and the gender assigned at birth.</a:t>
            </a:r>
          </a:p>
          <a:p>
            <a:pPr>
              <a:lnSpc>
                <a:spcPts val="2400"/>
              </a:lnSpc>
              <a:spcAft>
                <a:spcPts val="1800"/>
              </a:spcAft>
              <a:buSzPct val="80000"/>
              <a:buFont typeface="Arial" panose="020B0604020202020204" pitchFamily="34" charset="0"/>
              <a:buChar char="•"/>
              <a:tabLst>
                <a:tab pos="0" algn="l"/>
              </a:tabLst>
            </a:pPr>
            <a:r>
              <a:rPr lang="en-US" sz="1800" b="1" dirty="0">
                <a:solidFill>
                  <a:schemeClr val="accent4"/>
                </a:solidFill>
              </a:rPr>
              <a:t>Gender expression: </a:t>
            </a:r>
            <a:r>
              <a:rPr lang="en-US" sz="1800" dirty="0"/>
              <a:t>Clothing, physical appearance and other external presentations and behaviors that express aspects of gender identity or role.</a:t>
            </a:r>
          </a:p>
          <a:p>
            <a:pPr>
              <a:lnSpc>
                <a:spcPts val="2400"/>
              </a:lnSpc>
              <a:spcAft>
                <a:spcPts val="1800"/>
              </a:spcAft>
              <a:buSzPct val="80000"/>
              <a:buFont typeface="Arial" panose="020B0604020202020204" pitchFamily="34" charset="0"/>
              <a:buChar char="•"/>
              <a:tabLst>
                <a:tab pos="0" algn="l"/>
              </a:tabLst>
            </a:pPr>
            <a:r>
              <a:rPr lang="en-US" sz="1800" b="1" dirty="0">
                <a:solidFill>
                  <a:schemeClr val="accent4"/>
                </a:solidFill>
              </a:rPr>
              <a:t>Gender identity: </a:t>
            </a:r>
            <a:r>
              <a:rPr lang="en-US" sz="1800" dirty="0"/>
              <a:t>An internal sense of being male, female or something else, which may or may not correspond to an individual's sex assigned at birth or sex characteristics.</a:t>
            </a:r>
          </a:p>
        </p:txBody>
      </p:sp>
      <p:sp>
        <p:nvSpPr>
          <p:cNvPr id="4" name="TextBox 3">
            <a:extLst>
              <a:ext uri="{FF2B5EF4-FFF2-40B4-BE49-F238E27FC236}">
                <a16:creationId xmlns:a16="http://schemas.microsoft.com/office/drawing/2014/main" id="{01CB4480-1DD2-40C5-A200-CBD7E027AF14}"/>
              </a:ext>
            </a:extLst>
          </p:cNvPr>
          <p:cNvSpPr txBox="1"/>
          <p:nvPr/>
        </p:nvSpPr>
        <p:spPr>
          <a:xfrm>
            <a:off x="3521612" y="6234342"/>
            <a:ext cx="10728960" cy="517065"/>
          </a:xfrm>
          <a:prstGeom prst="rect">
            <a:avLst/>
          </a:prstGeom>
          <a:noFill/>
        </p:spPr>
        <p:txBody>
          <a:bodyPr wrap="square" lIns="118872" tIns="118872" rIns="118872" bIns="118872" rtlCol="0">
            <a:spAutoFit/>
          </a:bodyPr>
          <a:lstStyle/>
          <a:p>
            <a:pPr marL="285750" indent="-285750">
              <a:buFont typeface="Wingdings" panose="05000000000000000000" pitchFamily="2" charset="2"/>
              <a:buChar char="Ü"/>
            </a:pPr>
            <a:r>
              <a:rPr lang="en-US" u="sng" dirty="0">
                <a:solidFill>
                  <a:schemeClr val="hlink"/>
                </a:solidFill>
                <a:hlinkClick r:id="rId4"/>
              </a:rPr>
              <a:t>American Psychological Association – A Glossary: Defining Transgender Terms</a:t>
            </a:r>
            <a:endParaRPr lang="en-US" dirty="0">
              <a:solidFill>
                <a:srgbClr val="111111"/>
              </a:solidFill>
              <a:highlight>
                <a:srgbClr val="FFFFFF"/>
              </a:highlight>
            </a:endParaRPr>
          </a:p>
        </p:txBody>
      </p:sp>
    </p:spTree>
    <p:custDataLst>
      <p:tags r:id="rId1"/>
    </p:custDataLst>
    <p:extLst>
      <p:ext uri="{BB962C8B-B14F-4D97-AF65-F5344CB8AC3E}">
        <p14:creationId xmlns:p14="http://schemas.microsoft.com/office/powerpoint/2010/main" val="543016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432" y="150791"/>
            <a:ext cx="11567984" cy="1325563"/>
          </a:xfrm>
        </p:spPr>
        <p:txBody>
          <a:bodyPr spcFirstLastPara="1" vert="horz" wrap="square" lIns="118872" tIns="118872" rIns="118872" bIns="118872" rtlCol="0" anchor="t" anchorCtr="0">
            <a:noAutofit/>
          </a:bodyPr>
          <a:lstStyle/>
          <a:p>
            <a:r>
              <a:rPr lang="en-US" sz="4000" b="0" dirty="0"/>
              <a:t>American Psychological Association: Defining Transgender Terms (continued)</a:t>
            </a:r>
            <a:endParaRPr lang="en-US" sz="4000" b="0" dirty="0">
              <a:solidFill>
                <a:schemeClr val="tx2"/>
              </a:solidFill>
              <a:latin typeface="+mn-lt"/>
              <a:cs typeface="+mj-cs"/>
            </a:endParaRPr>
          </a:p>
        </p:txBody>
      </p:sp>
      <p:sp>
        <p:nvSpPr>
          <p:cNvPr id="3" name="Content Placeholder 2"/>
          <p:cNvSpPr>
            <a:spLocks noGrp="1"/>
          </p:cNvSpPr>
          <p:nvPr>
            <p:ph idx="1"/>
          </p:nvPr>
        </p:nvSpPr>
        <p:spPr>
          <a:xfrm>
            <a:off x="257432" y="1376730"/>
            <a:ext cx="11567984" cy="3824898"/>
          </a:xfrm>
        </p:spPr>
        <p:txBody>
          <a:bodyPr spcFirstLastPara="1" vert="horz" wrap="square" lIns="118872" tIns="118872" rIns="118872" bIns="118872" numCol="2" spcCol="274320" rtlCol="0" anchor="t" anchorCtr="0">
            <a:noAutofit/>
          </a:bodyPr>
          <a:lstStyle/>
          <a:p>
            <a:pPr>
              <a:lnSpc>
                <a:spcPts val="2400"/>
              </a:lnSpc>
              <a:spcAft>
                <a:spcPts val="1800"/>
              </a:spcAft>
              <a:buSzPct val="80000"/>
              <a:buFont typeface="Arial" panose="020B0604020202020204" pitchFamily="34" charset="0"/>
              <a:buChar char="•"/>
              <a:tabLst>
                <a:tab pos="0" algn="l"/>
              </a:tabLst>
            </a:pPr>
            <a:r>
              <a:rPr lang="en-US" sz="1600" b="1" dirty="0">
                <a:solidFill>
                  <a:schemeClr val="accent4"/>
                </a:solidFill>
              </a:rPr>
              <a:t>Gender nonconforming: </a:t>
            </a:r>
            <a:r>
              <a:rPr lang="en-US" sz="1600" dirty="0"/>
              <a:t>Describes an individual whose gender identity or gender expression differs from the gender norms associated with the sex they were assigned at birth.</a:t>
            </a:r>
          </a:p>
          <a:p>
            <a:pPr>
              <a:lnSpc>
                <a:spcPts val="2400"/>
              </a:lnSpc>
              <a:spcAft>
                <a:spcPts val="1800"/>
              </a:spcAft>
              <a:buSzPct val="80000"/>
              <a:buFont typeface="Arial" panose="020B0604020202020204" pitchFamily="34" charset="0"/>
              <a:buChar char="•"/>
              <a:tabLst>
                <a:tab pos="0" algn="l"/>
              </a:tabLst>
            </a:pPr>
            <a:r>
              <a:rPr lang="en-US" sz="1600" b="1" dirty="0">
                <a:solidFill>
                  <a:schemeClr val="accent4"/>
                </a:solidFill>
              </a:rPr>
              <a:t>Genderqueer:</a:t>
            </a:r>
            <a:r>
              <a:rPr lang="en-US" sz="1600" b="1" dirty="0"/>
              <a:t> </a:t>
            </a:r>
            <a:r>
              <a:rPr lang="en-US" sz="1600" dirty="0"/>
              <a:t>Describes an individual whose gender identity doesn't align with a binary understanding of gender, including those who think of themselves as both male and female, neither, moving between genders, a third gender or outside of gender altogether.</a:t>
            </a:r>
          </a:p>
          <a:p>
            <a:pPr>
              <a:lnSpc>
                <a:spcPts val="2400"/>
              </a:lnSpc>
              <a:spcAft>
                <a:spcPts val="1800"/>
              </a:spcAft>
              <a:buSzPct val="80000"/>
              <a:buFont typeface="Arial" panose="020B0604020202020204" pitchFamily="34" charset="0"/>
              <a:buChar char="•"/>
              <a:tabLst>
                <a:tab pos="0" algn="l"/>
              </a:tabLst>
            </a:pPr>
            <a:endParaRPr lang="en-US" sz="1600" b="1" dirty="0"/>
          </a:p>
          <a:p>
            <a:pPr>
              <a:lnSpc>
                <a:spcPts val="2400"/>
              </a:lnSpc>
              <a:spcAft>
                <a:spcPts val="1800"/>
              </a:spcAft>
              <a:buSzPct val="80000"/>
              <a:buFont typeface="Arial" panose="020B0604020202020204" pitchFamily="34" charset="0"/>
              <a:buChar char="•"/>
              <a:tabLst>
                <a:tab pos="0" algn="l"/>
              </a:tabLst>
            </a:pPr>
            <a:endParaRPr lang="en-US" sz="1600" b="1" dirty="0"/>
          </a:p>
          <a:p>
            <a:pPr>
              <a:lnSpc>
                <a:spcPts val="2400"/>
              </a:lnSpc>
              <a:spcAft>
                <a:spcPts val="1800"/>
              </a:spcAft>
              <a:buSzPct val="80000"/>
              <a:buFont typeface="Arial" panose="020B0604020202020204" pitchFamily="34" charset="0"/>
              <a:buChar char="•"/>
              <a:tabLst>
                <a:tab pos="0" algn="l"/>
              </a:tabLst>
            </a:pPr>
            <a:endParaRPr lang="en-US" sz="1600" b="1" dirty="0"/>
          </a:p>
          <a:p>
            <a:pPr>
              <a:lnSpc>
                <a:spcPts val="2400"/>
              </a:lnSpc>
              <a:spcAft>
                <a:spcPts val="1800"/>
              </a:spcAft>
              <a:buSzPct val="80000"/>
              <a:buFont typeface="Arial" panose="020B0604020202020204" pitchFamily="34" charset="0"/>
              <a:buChar char="•"/>
              <a:tabLst>
                <a:tab pos="0" algn="l"/>
              </a:tabLst>
            </a:pPr>
            <a:r>
              <a:rPr lang="en-US" sz="1600" b="1" dirty="0">
                <a:solidFill>
                  <a:schemeClr val="accent4"/>
                </a:solidFill>
              </a:rPr>
              <a:t>Non-Binary:</a:t>
            </a:r>
            <a:r>
              <a:rPr lang="en-US" sz="1600" dirty="0"/>
              <a:t> a person who does not identify exclusively as a man or a woman. Non-binary people may identify as being both a man and a woman, somewhere in between, or as falling completely outside these categories. While many also identify as transgender, not all non-binary people do.</a:t>
            </a:r>
            <a:endParaRPr lang="en-US" sz="1600" b="1" dirty="0"/>
          </a:p>
          <a:p>
            <a:pPr>
              <a:lnSpc>
                <a:spcPts val="2400"/>
              </a:lnSpc>
              <a:spcAft>
                <a:spcPts val="1800"/>
              </a:spcAft>
              <a:buSzPct val="80000"/>
              <a:buFont typeface="Arial" panose="020B0604020202020204" pitchFamily="34" charset="0"/>
              <a:buChar char="•"/>
              <a:tabLst>
                <a:tab pos="0" algn="l"/>
              </a:tabLst>
            </a:pPr>
            <a:r>
              <a:rPr lang="en-US" sz="1600" b="1" dirty="0">
                <a:solidFill>
                  <a:schemeClr val="accent4"/>
                </a:solidFill>
              </a:rPr>
              <a:t>Trans-affirmative:</a:t>
            </a:r>
            <a:r>
              <a:rPr lang="en-US" sz="1600" b="1" dirty="0"/>
              <a:t> </a:t>
            </a:r>
            <a:r>
              <a:rPr lang="en-US" sz="1600" dirty="0"/>
              <a:t>Being aware of, respectful and supportive of the needs of transgender and gender-nonconforming individuals.</a:t>
            </a:r>
          </a:p>
          <a:p>
            <a:pPr>
              <a:lnSpc>
                <a:spcPts val="2400"/>
              </a:lnSpc>
              <a:spcAft>
                <a:spcPts val="1800"/>
              </a:spcAft>
              <a:buSzPct val="80000"/>
              <a:buFont typeface="Arial" panose="020B0604020202020204" pitchFamily="34" charset="0"/>
              <a:buChar char="•"/>
              <a:tabLst>
                <a:tab pos="0" algn="l"/>
              </a:tabLst>
            </a:pPr>
            <a:r>
              <a:rPr lang="en-US" sz="1600" b="1" dirty="0">
                <a:solidFill>
                  <a:schemeClr val="accent4"/>
                </a:solidFill>
              </a:rPr>
              <a:t>Transgender:</a:t>
            </a:r>
            <a:r>
              <a:rPr lang="en-US" sz="1600" b="1" dirty="0"/>
              <a:t> </a:t>
            </a:r>
            <a:r>
              <a:rPr lang="en-US" sz="1600" dirty="0"/>
              <a:t>An umbrella term encompassing those whose gender identities or gender roles differ from those typically associated with the sex they were assigned at birth.</a:t>
            </a:r>
          </a:p>
        </p:txBody>
      </p:sp>
      <p:sp>
        <p:nvSpPr>
          <p:cNvPr id="4" name="TextBox 3">
            <a:extLst>
              <a:ext uri="{FF2B5EF4-FFF2-40B4-BE49-F238E27FC236}">
                <a16:creationId xmlns:a16="http://schemas.microsoft.com/office/drawing/2014/main" id="{6F5B2DE2-989C-42D9-98CA-55C4B29E5F35}"/>
              </a:ext>
            </a:extLst>
          </p:cNvPr>
          <p:cNvSpPr txBox="1"/>
          <p:nvPr/>
        </p:nvSpPr>
        <p:spPr>
          <a:xfrm>
            <a:off x="3168203" y="6190144"/>
            <a:ext cx="10728960" cy="517065"/>
          </a:xfrm>
          <a:prstGeom prst="rect">
            <a:avLst/>
          </a:prstGeom>
          <a:noFill/>
        </p:spPr>
        <p:txBody>
          <a:bodyPr wrap="square" lIns="118872" tIns="118872" rIns="118872" bIns="118872" rtlCol="0">
            <a:spAutoFit/>
          </a:bodyPr>
          <a:lstStyle/>
          <a:p>
            <a:pPr marL="285750" indent="-285750">
              <a:buFont typeface="Wingdings" panose="05000000000000000000" pitchFamily="2" charset="2"/>
              <a:buChar char="Ü"/>
            </a:pPr>
            <a:r>
              <a:rPr lang="en-US" u="sng" dirty="0">
                <a:solidFill>
                  <a:schemeClr val="hlink"/>
                </a:solidFill>
                <a:hlinkClick r:id="rId4"/>
              </a:rPr>
              <a:t>American Psychological Association – A Glossary: Defining Transgender Terms</a:t>
            </a:r>
            <a:endParaRPr lang="en-US" dirty="0">
              <a:solidFill>
                <a:srgbClr val="111111"/>
              </a:solidFill>
              <a:highlight>
                <a:srgbClr val="FFFFFF"/>
              </a:highlight>
            </a:endParaRPr>
          </a:p>
        </p:txBody>
      </p:sp>
    </p:spTree>
    <p:custDataLst>
      <p:tags r:id="rId1"/>
    </p:custDataLst>
    <p:extLst>
      <p:ext uri="{BB962C8B-B14F-4D97-AF65-F5344CB8AC3E}">
        <p14:creationId xmlns:p14="http://schemas.microsoft.com/office/powerpoint/2010/main" val="2132511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spcFirstLastPara="1" vert="horz" wrap="square" lIns="118872" tIns="118872" rIns="118872" bIns="118872" rtlCol="0" anchor="t" anchorCtr="0">
            <a:noAutofit/>
          </a:bodyPr>
          <a:lstStyle/>
          <a:p>
            <a:r>
              <a:rPr lang="en-US" sz="4000" b="0" dirty="0"/>
              <a:t>American Psychological Association: Defining Transgender Terms (continued - 1)</a:t>
            </a:r>
            <a:endParaRPr lang="en-US" sz="4000" b="0" dirty="0">
              <a:solidFill>
                <a:schemeClr val="tx2"/>
              </a:solidFill>
              <a:latin typeface="+mn-lt"/>
              <a:cs typeface="+mj-cs"/>
            </a:endParaRPr>
          </a:p>
        </p:txBody>
      </p:sp>
      <p:sp>
        <p:nvSpPr>
          <p:cNvPr id="3" name="Content Placeholder 2"/>
          <p:cNvSpPr>
            <a:spLocks noGrp="1"/>
          </p:cNvSpPr>
          <p:nvPr>
            <p:ph idx="1"/>
          </p:nvPr>
        </p:nvSpPr>
        <p:spPr>
          <a:xfrm>
            <a:off x="257432" y="1847942"/>
            <a:ext cx="11567984" cy="3824898"/>
          </a:xfrm>
        </p:spPr>
        <p:txBody>
          <a:bodyPr spcFirstLastPara="1" vert="horz" wrap="square" lIns="118872" tIns="118872" rIns="118872" bIns="118872" numCol="2" spcCol="274320" rtlCol="0" anchor="t" anchorCtr="0">
            <a:noAutofit/>
          </a:bodyPr>
          <a:lstStyle/>
          <a:p>
            <a:pPr>
              <a:lnSpc>
                <a:spcPts val="2400"/>
              </a:lnSpc>
              <a:spcAft>
                <a:spcPts val="1800"/>
              </a:spcAft>
              <a:buSzPct val="80000"/>
              <a:buFont typeface="Arial" panose="020B0604020202020204" pitchFamily="34" charset="0"/>
              <a:buChar char="•"/>
              <a:tabLst>
                <a:tab pos="0" algn="l"/>
              </a:tabLst>
            </a:pPr>
            <a:r>
              <a:rPr lang="en-US" sz="1800" b="1" dirty="0">
                <a:solidFill>
                  <a:schemeClr val="accent4"/>
                </a:solidFill>
              </a:rPr>
              <a:t>Trans Man: </a:t>
            </a:r>
            <a:r>
              <a:rPr lang="en-US" sz="1800" dirty="0"/>
              <a:t>Someone who is transgender and identifies as a man.</a:t>
            </a:r>
          </a:p>
          <a:p>
            <a:pPr>
              <a:lnSpc>
                <a:spcPts val="2400"/>
              </a:lnSpc>
              <a:spcAft>
                <a:spcPts val="1800"/>
              </a:spcAft>
              <a:buSzPct val="80000"/>
              <a:buFont typeface="Arial" panose="020B0604020202020204" pitchFamily="34" charset="0"/>
              <a:buChar char="•"/>
              <a:tabLst>
                <a:tab pos="0" algn="l"/>
              </a:tabLst>
            </a:pPr>
            <a:r>
              <a:rPr lang="en-US" sz="1800" b="1" dirty="0">
                <a:solidFill>
                  <a:schemeClr val="accent4"/>
                </a:solidFill>
              </a:rPr>
              <a:t>Trans Woman:</a:t>
            </a:r>
            <a:r>
              <a:rPr lang="en-US" sz="1800" b="1" dirty="0"/>
              <a:t> </a:t>
            </a:r>
            <a:r>
              <a:rPr lang="en-US" sz="1800" dirty="0"/>
              <a:t>Someone who is transgender and identifies as a woman.</a:t>
            </a:r>
          </a:p>
          <a:p>
            <a:pPr>
              <a:lnSpc>
                <a:spcPts val="2400"/>
              </a:lnSpc>
              <a:spcAft>
                <a:spcPts val="1800"/>
              </a:spcAft>
              <a:buSzPct val="80000"/>
              <a:buFont typeface="Arial" panose="020B0604020202020204" pitchFamily="34" charset="0"/>
              <a:buChar char="•"/>
              <a:tabLst>
                <a:tab pos="0" algn="l"/>
              </a:tabLst>
            </a:pPr>
            <a:r>
              <a:rPr lang="en-US" sz="1800" b="1" dirty="0">
                <a:solidFill>
                  <a:schemeClr val="accent4"/>
                </a:solidFill>
              </a:rPr>
              <a:t>Someone who is Trans and Non-Binary: </a:t>
            </a:r>
            <a:r>
              <a:rPr lang="en-US" sz="1800" dirty="0"/>
              <a:t>Someone who is transgender and identities as non-binary.</a:t>
            </a:r>
          </a:p>
          <a:p>
            <a:pPr>
              <a:lnSpc>
                <a:spcPts val="2400"/>
              </a:lnSpc>
              <a:spcAft>
                <a:spcPts val="1800"/>
              </a:spcAft>
              <a:buSzPct val="80000"/>
              <a:buFont typeface="Arial" panose="020B0604020202020204" pitchFamily="34" charset="0"/>
              <a:buChar char="•"/>
              <a:tabLst>
                <a:tab pos="0" algn="l"/>
              </a:tabLst>
            </a:pPr>
            <a:endParaRPr lang="en-US" sz="1800" b="1" dirty="0"/>
          </a:p>
          <a:p>
            <a:pPr>
              <a:lnSpc>
                <a:spcPts val="2400"/>
              </a:lnSpc>
              <a:spcAft>
                <a:spcPts val="1800"/>
              </a:spcAft>
              <a:buSzPct val="80000"/>
              <a:buFont typeface="Arial" panose="020B0604020202020204" pitchFamily="34" charset="0"/>
              <a:buChar char="•"/>
              <a:tabLst>
                <a:tab pos="0" algn="l"/>
              </a:tabLst>
            </a:pPr>
            <a:r>
              <a:rPr lang="en-US" sz="1800" b="1" dirty="0">
                <a:solidFill>
                  <a:schemeClr val="accent4"/>
                </a:solidFill>
              </a:rPr>
              <a:t>Someone who is “Out”:</a:t>
            </a:r>
            <a:r>
              <a:rPr lang="en-US" sz="1800" b="1" dirty="0"/>
              <a:t> </a:t>
            </a:r>
            <a:r>
              <a:rPr lang="en-US" sz="1800" dirty="0"/>
              <a:t>Someone who is living openly in terms of their sexual orientation and/or gender identity, where and when it feels appropriate to them. </a:t>
            </a:r>
          </a:p>
          <a:p>
            <a:pPr>
              <a:lnSpc>
                <a:spcPts val="2400"/>
              </a:lnSpc>
              <a:spcAft>
                <a:spcPts val="1800"/>
              </a:spcAft>
              <a:buSzPct val="80000"/>
              <a:buFont typeface="Arial" panose="020B0604020202020204" pitchFamily="34" charset="0"/>
              <a:buChar char="•"/>
              <a:tabLst>
                <a:tab pos="0" algn="l"/>
              </a:tabLst>
            </a:pPr>
            <a:r>
              <a:rPr lang="en-US" sz="1800" b="1" dirty="0">
                <a:solidFill>
                  <a:schemeClr val="accent4"/>
                </a:solidFill>
              </a:rPr>
              <a:t>Outing:</a:t>
            </a:r>
            <a:r>
              <a:rPr lang="en-US" sz="1800" b="1" dirty="0"/>
              <a:t> </a:t>
            </a:r>
            <a:r>
              <a:rPr lang="en-US" sz="1800" dirty="0"/>
              <a:t>Exposing someone’s LGBTQ+ identity without their permission; can have serious repercussions on employment, economic stability, personal safety or religious or family situations.</a:t>
            </a:r>
            <a:br>
              <a:rPr lang="en-US" sz="1800" b="1" dirty="0"/>
            </a:br>
            <a:endParaRPr lang="en-US" sz="1800" b="1" dirty="0"/>
          </a:p>
        </p:txBody>
      </p:sp>
      <p:sp>
        <p:nvSpPr>
          <p:cNvPr id="6" name="TextBox 5">
            <a:extLst>
              <a:ext uri="{FF2B5EF4-FFF2-40B4-BE49-F238E27FC236}">
                <a16:creationId xmlns:a16="http://schemas.microsoft.com/office/drawing/2014/main" id="{2DC7E7FE-A8ED-4070-8916-A4DC17E9C9FF}"/>
              </a:ext>
            </a:extLst>
          </p:cNvPr>
          <p:cNvSpPr txBox="1"/>
          <p:nvPr/>
        </p:nvSpPr>
        <p:spPr>
          <a:xfrm>
            <a:off x="4278923" y="5830094"/>
            <a:ext cx="5416062" cy="517065"/>
          </a:xfrm>
          <a:prstGeom prst="rect">
            <a:avLst/>
          </a:prstGeom>
          <a:noFill/>
        </p:spPr>
        <p:txBody>
          <a:bodyPr wrap="square" lIns="118872" tIns="118872" rIns="118872" bIns="118872" rtlCol="0">
            <a:spAutoFit/>
          </a:bodyPr>
          <a:lstStyle/>
          <a:p>
            <a:pPr marL="285750" indent="-285750">
              <a:buFont typeface="Wingdings" panose="05000000000000000000" pitchFamily="2" charset="2"/>
              <a:buChar char="Ü"/>
            </a:pPr>
            <a:r>
              <a:rPr lang="en-US" u="sng" dirty="0">
                <a:solidFill>
                  <a:schemeClr val="hlink"/>
                </a:solidFill>
                <a:hlinkClick r:id="rId4"/>
              </a:rPr>
              <a:t>Human Rights Campaign – Glossary of Terms</a:t>
            </a:r>
            <a:endParaRPr lang="en-US" dirty="0">
              <a:solidFill>
                <a:srgbClr val="111111"/>
              </a:solidFill>
              <a:highlight>
                <a:srgbClr val="FFFFFF"/>
              </a:highlight>
            </a:endParaRPr>
          </a:p>
        </p:txBody>
      </p:sp>
    </p:spTree>
    <p:custDataLst>
      <p:tags r:id="rId1"/>
    </p:custDataLst>
    <p:extLst>
      <p:ext uri="{BB962C8B-B14F-4D97-AF65-F5344CB8AC3E}">
        <p14:creationId xmlns:p14="http://schemas.microsoft.com/office/powerpoint/2010/main" val="681076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257432" y="259589"/>
            <a:ext cx="7337168" cy="750818"/>
          </a:xfrm>
          <a:prstGeom prst="rect">
            <a:avLst/>
          </a:prstGeom>
        </p:spPr>
        <p:txBody>
          <a:bodyPr spcFirstLastPara="1" vert="horz" wrap="square" lIns="121900" tIns="121900" rIns="121900" bIns="121900" rtlCol="0" anchor="t" anchorCtr="0">
            <a:noAutofit/>
          </a:bodyPr>
          <a:lstStyle/>
          <a:p>
            <a:r>
              <a:rPr lang="en-US" sz="4000" b="0" dirty="0"/>
              <a:t>Pronouns 101</a:t>
            </a:r>
            <a:endParaRPr sz="4000" b="0" dirty="0"/>
          </a:p>
        </p:txBody>
      </p:sp>
      <p:graphicFrame>
        <p:nvGraphicFramePr>
          <p:cNvPr id="6" name="Table 2">
            <a:extLst>
              <a:ext uri="{FF2B5EF4-FFF2-40B4-BE49-F238E27FC236}">
                <a16:creationId xmlns:a16="http://schemas.microsoft.com/office/drawing/2014/main" id="{78EAD4A4-4A8C-4AC7-9A84-92A416188FC1}"/>
              </a:ext>
              <a:ext uri="{C183D7F6-B498-43B3-948B-1728B52AA6E4}">
                <adec:decorative xmlns:adec="http://schemas.microsoft.com/office/drawing/2017/decorative" val="0"/>
              </a:ext>
            </a:extLst>
          </p:cNvPr>
          <p:cNvGraphicFramePr>
            <a:graphicFrameLocks noGrp="1" noChangeAspect="1"/>
          </p:cNvGraphicFramePr>
          <p:nvPr>
            <p:extLst>
              <p:ext uri="{D42A27DB-BD31-4B8C-83A1-F6EECF244321}">
                <p14:modId xmlns:p14="http://schemas.microsoft.com/office/powerpoint/2010/main" val="1114830830"/>
              </p:ext>
            </p:extLst>
          </p:nvPr>
        </p:nvGraphicFramePr>
        <p:xfrm>
          <a:off x="731520" y="1010407"/>
          <a:ext cx="6863080" cy="4942841"/>
        </p:xfrm>
        <a:graphic>
          <a:graphicData uri="http://schemas.openxmlformats.org/drawingml/2006/table">
            <a:tbl>
              <a:tblPr firstRow="1" bandRow="1">
                <a:tableStyleId>{5DA37D80-6434-44D0-A028-1B22A696006F}</a:tableStyleId>
              </a:tblPr>
              <a:tblGrid>
                <a:gridCol w="1806466">
                  <a:extLst>
                    <a:ext uri="{9D8B030D-6E8A-4147-A177-3AD203B41FA5}">
                      <a16:colId xmlns:a16="http://schemas.microsoft.com/office/drawing/2014/main" val="924876421"/>
                    </a:ext>
                  </a:extLst>
                </a:gridCol>
                <a:gridCol w="2022646">
                  <a:extLst>
                    <a:ext uri="{9D8B030D-6E8A-4147-A177-3AD203B41FA5}">
                      <a16:colId xmlns:a16="http://schemas.microsoft.com/office/drawing/2014/main" val="810257043"/>
                    </a:ext>
                  </a:extLst>
                </a:gridCol>
                <a:gridCol w="3033968">
                  <a:extLst>
                    <a:ext uri="{9D8B030D-6E8A-4147-A177-3AD203B41FA5}">
                      <a16:colId xmlns:a16="http://schemas.microsoft.com/office/drawing/2014/main" val="876242419"/>
                    </a:ext>
                  </a:extLst>
                </a:gridCol>
              </a:tblGrid>
              <a:tr h="501867">
                <a:tc>
                  <a:txBody>
                    <a:bodyPr/>
                    <a:lstStyle/>
                    <a:p>
                      <a:r>
                        <a:rPr lang="en-US" sz="2200" dirty="0"/>
                        <a:t>Type</a:t>
                      </a:r>
                    </a:p>
                  </a:txBody>
                  <a:tcPr marL="84103" marR="84103" marT="42051" marB="42051"/>
                </a:tc>
                <a:tc>
                  <a:txBody>
                    <a:bodyPr/>
                    <a:lstStyle/>
                    <a:p>
                      <a:r>
                        <a:rPr lang="en-US" sz="2200" dirty="0"/>
                        <a:t>Name</a:t>
                      </a:r>
                    </a:p>
                  </a:txBody>
                  <a:tcPr marL="84103" marR="84103" marT="42051" marB="42051"/>
                </a:tc>
                <a:tc>
                  <a:txBody>
                    <a:bodyPr/>
                    <a:lstStyle/>
                    <a:p>
                      <a:r>
                        <a:rPr lang="en-US" sz="2200" dirty="0"/>
                        <a:t>Example</a:t>
                      </a:r>
                    </a:p>
                  </a:txBody>
                  <a:tcPr marL="84103" marR="84103" marT="42051" marB="42051"/>
                </a:tc>
                <a:extLst>
                  <a:ext uri="{0D108BD9-81ED-4DB2-BD59-A6C34878D82A}">
                    <a16:rowId xmlns:a16="http://schemas.microsoft.com/office/drawing/2014/main" val="611657827"/>
                  </a:ext>
                </a:extLst>
              </a:tr>
              <a:tr h="1082543">
                <a:tc>
                  <a:txBody>
                    <a:bodyPr/>
                    <a:lstStyle/>
                    <a:p>
                      <a:r>
                        <a:rPr lang="en-US" sz="1800" dirty="0"/>
                        <a:t>Feminine</a:t>
                      </a:r>
                    </a:p>
                  </a:txBody>
                  <a:tcPr marL="84103" marR="84103" marT="42051" marB="42051"/>
                </a:tc>
                <a:tc>
                  <a:txBody>
                    <a:bodyPr/>
                    <a:lstStyle/>
                    <a:p>
                      <a:r>
                        <a:rPr lang="en-US" sz="1800" dirty="0"/>
                        <a:t>She, her, her</a:t>
                      </a:r>
                    </a:p>
                  </a:txBody>
                  <a:tcPr marL="84103" marR="84103" marT="42051" marB="42051"/>
                </a:tc>
                <a:tc>
                  <a:txBody>
                    <a:bodyPr/>
                    <a:lstStyle/>
                    <a:p>
                      <a:r>
                        <a:rPr lang="en-US" sz="1800" dirty="0"/>
                        <a:t>She went to the store.</a:t>
                      </a:r>
                      <a:br>
                        <a:rPr lang="en-US" sz="1800" dirty="0"/>
                      </a:br>
                      <a:r>
                        <a:rPr lang="en-US" sz="1800" dirty="0"/>
                        <a:t>I spoke to her.</a:t>
                      </a:r>
                    </a:p>
                    <a:p>
                      <a:r>
                        <a:rPr lang="en-US" sz="1800" dirty="0"/>
                        <a:t>It was her apple.</a:t>
                      </a:r>
                    </a:p>
                  </a:txBody>
                  <a:tcPr marL="84103" marR="84103" marT="42051" marB="42051"/>
                </a:tc>
                <a:extLst>
                  <a:ext uri="{0D108BD9-81ED-4DB2-BD59-A6C34878D82A}">
                    <a16:rowId xmlns:a16="http://schemas.microsoft.com/office/drawing/2014/main" val="1361767070"/>
                  </a:ext>
                </a:extLst>
              </a:tr>
              <a:tr h="1137944">
                <a:tc>
                  <a:txBody>
                    <a:bodyPr/>
                    <a:lstStyle/>
                    <a:p>
                      <a:r>
                        <a:rPr lang="en-US" sz="1800" dirty="0"/>
                        <a:t>Masculine</a:t>
                      </a:r>
                    </a:p>
                  </a:txBody>
                  <a:tcPr marL="84103" marR="84103" marT="42051" marB="42051"/>
                </a:tc>
                <a:tc>
                  <a:txBody>
                    <a:bodyPr/>
                    <a:lstStyle/>
                    <a:p>
                      <a:r>
                        <a:rPr lang="en-US" sz="1800" dirty="0"/>
                        <a:t>He, him, his</a:t>
                      </a:r>
                    </a:p>
                  </a:txBody>
                  <a:tcPr marL="84103" marR="84103" marT="42051" marB="42051"/>
                </a:tc>
                <a:tc>
                  <a:txBody>
                    <a:bodyPr/>
                    <a:lstStyle/>
                    <a:p>
                      <a:r>
                        <a:rPr lang="en-US" sz="1800" dirty="0"/>
                        <a:t>He went to the store.</a:t>
                      </a:r>
                    </a:p>
                    <a:p>
                      <a:r>
                        <a:rPr lang="en-US" sz="1800" dirty="0"/>
                        <a:t>I  spoke to him.</a:t>
                      </a:r>
                    </a:p>
                    <a:p>
                      <a:r>
                        <a:rPr lang="en-US" sz="1800" dirty="0"/>
                        <a:t>It was his apple.</a:t>
                      </a:r>
                    </a:p>
                  </a:txBody>
                  <a:tcPr marL="84103" marR="84103" marT="42051" marB="42051"/>
                </a:tc>
                <a:extLst>
                  <a:ext uri="{0D108BD9-81ED-4DB2-BD59-A6C34878D82A}">
                    <a16:rowId xmlns:a16="http://schemas.microsoft.com/office/drawing/2014/main" val="1718906695"/>
                  </a:ext>
                </a:extLst>
              </a:tr>
              <a:tr h="1137944">
                <a:tc>
                  <a:txBody>
                    <a:bodyPr/>
                    <a:lstStyle/>
                    <a:p>
                      <a:r>
                        <a:rPr lang="en-US" sz="1800" dirty="0"/>
                        <a:t>Gender Neutral</a:t>
                      </a:r>
                    </a:p>
                  </a:txBody>
                  <a:tcPr marL="84103" marR="84103" marT="42051" marB="42051"/>
                </a:tc>
                <a:tc>
                  <a:txBody>
                    <a:bodyPr/>
                    <a:lstStyle/>
                    <a:p>
                      <a:r>
                        <a:rPr lang="en-US" sz="1800" dirty="0"/>
                        <a:t>They, them, their</a:t>
                      </a:r>
                    </a:p>
                  </a:txBody>
                  <a:tcPr marL="84103" marR="84103" marT="42051" marB="42051"/>
                </a:tc>
                <a:tc>
                  <a:txBody>
                    <a:bodyPr/>
                    <a:lstStyle/>
                    <a:p>
                      <a:r>
                        <a:rPr lang="en-US" sz="1800" dirty="0"/>
                        <a:t>They went to the store.</a:t>
                      </a:r>
                    </a:p>
                    <a:p>
                      <a:r>
                        <a:rPr lang="en-US" sz="1800" dirty="0"/>
                        <a:t>I spoke to them.</a:t>
                      </a:r>
                    </a:p>
                    <a:p>
                      <a:r>
                        <a:rPr lang="en-US" sz="1800" dirty="0"/>
                        <a:t>It was their apple.</a:t>
                      </a:r>
                    </a:p>
                  </a:txBody>
                  <a:tcPr marL="84103" marR="84103" marT="42051" marB="42051"/>
                </a:tc>
                <a:extLst>
                  <a:ext uri="{0D108BD9-81ED-4DB2-BD59-A6C34878D82A}">
                    <a16:rowId xmlns:a16="http://schemas.microsoft.com/office/drawing/2014/main" val="1671848573"/>
                  </a:ext>
                </a:extLst>
              </a:tr>
              <a:tr h="1082543">
                <a:tc>
                  <a:txBody>
                    <a:bodyPr/>
                    <a:lstStyle/>
                    <a:p>
                      <a:r>
                        <a:rPr lang="en-US" sz="1800" dirty="0"/>
                        <a:t>Gender Neutral</a:t>
                      </a:r>
                    </a:p>
                  </a:txBody>
                  <a:tcPr marL="84103" marR="84103" marT="42051" marB="42051"/>
                </a:tc>
                <a:tc>
                  <a:txBody>
                    <a:bodyPr/>
                    <a:lstStyle/>
                    <a:p>
                      <a:r>
                        <a:rPr lang="en-US" sz="1800" dirty="0"/>
                        <a:t>Ze, hir, hirs</a:t>
                      </a:r>
                    </a:p>
                  </a:txBody>
                  <a:tcPr marL="84103" marR="84103" marT="42051" marB="42051"/>
                </a:tc>
                <a:tc>
                  <a:txBody>
                    <a:bodyPr/>
                    <a:lstStyle/>
                    <a:p>
                      <a:r>
                        <a:rPr lang="en-US" sz="1800" dirty="0"/>
                        <a:t>Ze went to the store.</a:t>
                      </a:r>
                    </a:p>
                    <a:p>
                      <a:r>
                        <a:rPr lang="en-US" sz="1800" dirty="0"/>
                        <a:t>I spoke to hir.</a:t>
                      </a:r>
                    </a:p>
                    <a:p>
                      <a:r>
                        <a:rPr lang="en-US" sz="1800" dirty="0"/>
                        <a:t>It was hirs apple.</a:t>
                      </a:r>
                    </a:p>
                  </a:txBody>
                  <a:tcPr marL="84103" marR="84103" marT="42051" marB="42051"/>
                </a:tc>
                <a:extLst>
                  <a:ext uri="{0D108BD9-81ED-4DB2-BD59-A6C34878D82A}">
                    <a16:rowId xmlns:a16="http://schemas.microsoft.com/office/drawing/2014/main" val="815322400"/>
                  </a:ext>
                </a:extLst>
              </a:tr>
            </a:tbl>
          </a:graphicData>
        </a:graphic>
      </p:graphicFrame>
      <p:pic>
        <p:nvPicPr>
          <p:cNvPr id="13" name="Google Shape;143;p27" descr="TSER Trans Student Equality Resources">
            <a:extLst>
              <a:ext uri="{FF2B5EF4-FFF2-40B4-BE49-F238E27FC236}">
                <a16:creationId xmlns:a16="http://schemas.microsoft.com/office/drawing/2014/main" id="{5A19CDAA-CCF1-425C-AA2C-7D3199B81917}"/>
              </a:ext>
              <a:ext uri="{C183D7F6-B498-43B3-948B-1728B52AA6E4}">
                <adec:decorative xmlns:adec="http://schemas.microsoft.com/office/drawing/2017/decorative" val="0"/>
              </a:ext>
            </a:extLst>
          </p:cNvPr>
          <p:cNvPicPr preferRelativeResize="0"/>
          <p:nvPr/>
        </p:nvPicPr>
        <p:blipFill rotWithShape="1">
          <a:blip r:embed="rId4">
            <a:alphaModFix/>
            <a:extLst>
              <a:ext uri="{BEBA8EAE-BF5A-486C-A8C5-ECC9F3942E4B}">
                <a14:imgProps xmlns:a14="http://schemas.microsoft.com/office/drawing/2010/main">
                  <a14:imgLayer r:embed="rId5">
                    <a14:imgEffect>
                      <a14:sharpenSoften amount="27000"/>
                    </a14:imgEffect>
                  </a14:imgLayer>
                </a14:imgProps>
              </a:ext>
            </a:extLst>
          </a:blip>
          <a:srcRect l="67424" t="86722"/>
          <a:stretch/>
        </p:blipFill>
        <p:spPr>
          <a:xfrm>
            <a:off x="8537387" y="862416"/>
            <a:ext cx="2167948" cy="796742"/>
          </a:xfrm>
          <a:prstGeom prst="rect">
            <a:avLst/>
          </a:prstGeom>
          <a:noFill/>
          <a:ln>
            <a:noFill/>
          </a:ln>
        </p:spPr>
      </p:pic>
      <p:sp>
        <p:nvSpPr>
          <p:cNvPr id="3" name="TextBox 2">
            <a:extLst>
              <a:ext uri="{FF2B5EF4-FFF2-40B4-BE49-F238E27FC236}">
                <a16:creationId xmlns:a16="http://schemas.microsoft.com/office/drawing/2014/main" id="{6E60706F-A22F-4528-85AA-81E259A064BE}"/>
              </a:ext>
              <a:ext uri="{C183D7F6-B498-43B3-948B-1728B52AA6E4}">
                <adec:decorative xmlns:adec="http://schemas.microsoft.com/office/drawing/2017/decorative" val="0"/>
              </a:ext>
            </a:extLst>
          </p:cNvPr>
          <p:cNvSpPr txBox="1"/>
          <p:nvPr/>
        </p:nvSpPr>
        <p:spPr>
          <a:xfrm>
            <a:off x="7983061" y="1860582"/>
            <a:ext cx="342556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Please note </a:t>
            </a:r>
            <a:r>
              <a:rPr kumimoji="0" lang="en-US" sz="1800" b="0" i="0" u="none" strike="noStrike" kern="1200" cap="none" spc="0" normalizeH="0" baseline="0" noProof="0" dirty="0">
                <a:ln>
                  <a:noFill/>
                </a:ln>
                <a:solidFill>
                  <a:prstClr val="black"/>
                </a:solidFill>
                <a:effectLst/>
                <a:uLnTx/>
                <a:uFillTx/>
                <a:latin typeface="Calibri"/>
                <a:ea typeface="+mn-ea"/>
                <a:cs typeface="+mn-cs"/>
              </a:rPr>
              <a:t>that these are not the only pronouns. There are an infinite number of pronouns as new ones emerge in our language.</a:t>
            </a:r>
          </a:p>
        </p:txBody>
      </p:sp>
      <p:sp>
        <p:nvSpPr>
          <p:cNvPr id="11" name="Rectangle 10">
            <a:extLst>
              <a:ext uri="{FF2B5EF4-FFF2-40B4-BE49-F238E27FC236}">
                <a16:creationId xmlns:a16="http://schemas.microsoft.com/office/drawing/2014/main" id="{5B51F9C3-61AE-4555-949F-93CB74CFE959}"/>
              </a:ext>
              <a:ext uri="{C183D7F6-B498-43B3-948B-1728B52AA6E4}">
                <adec:decorative xmlns:adec="http://schemas.microsoft.com/office/drawing/2017/decorative" val="1"/>
              </a:ext>
            </a:extLst>
          </p:cNvPr>
          <p:cNvSpPr/>
          <p:nvPr/>
        </p:nvSpPr>
        <p:spPr>
          <a:xfrm>
            <a:off x="7886553" y="1757506"/>
            <a:ext cx="3725384" cy="1445119"/>
          </a:xfrm>
          <a:prstGeom prst="rect">
            <a:avLst/>
          </a:prstGeom>
          <a:noFill/>
          <a:ln>
            <a:solidFill>
              <a:srgbClr val="7AC1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B1319658-34C4-47D3-A71A-188441ED465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068688" y="3353259"/>
            <a:ext cx="3276600" cy="762000"/>
          </a:xfrm>
          <a:prstGeom prst="rect">
            <a:avLst/>
          </a:prstGeom>
        </p:spPr>
      </p:pic>
      <p:pic>
        <p:nvPicPr>
          <p:cNvPr id="8" name="Google Shape;143;p27" descr="A silhouette drawing of a person">
            <a:extLst>
              <a:ext uri="{FF2B5EF4-FFF2-40B4-BE49-F238E27FC236}">
                <a16:creationId xmlns:a16="http://schemas.microsoft.com/office/drawing/2014/main" id="{5D5C5DDA-E3B9-4C15-A441-E4D9B56B66BD}"/>
              </a:ext>
            </a:extLst>
          </p:cNvPr>
          <p:cNvPicPr preferRelativeResize="0">
            <a:picLocks noChangeAspect="1"/>
          </p:cNvPicPr>
          <p:nvPr/>
        </p:nvPicPr>
        <p:blipFill>
          <a:blip r:embed="rId7">
            <a:extLst>
              <a:ext uri="{28A0092B-C50C-407E-A947-70E740481C1C}">
                <a14:useLocalDpi xmlns:a14="http://schemas.microsoft.com/office/drawing/2010/main" val="0"/>
              </a:ext>
            </a:extLst>
          </a:blip>
          <a:stretch/>
        </p:blipFill>
        <p:spPr>
          <a:xfrm>
            <a:off x="10450390" y="4324740"/>
            <a:ext cx="1025921" cy="1569660"/>
          </a:xfrm>
          <a:prstGeom prst="rect">
            <a:avLst/>
          </a:prstGeom>
          <a:noFill/>
          <a:ln>
            <a:noFill/>
          </a:ln>
        </p:spPr>
      </p:pic>
      <p:sp>
        <p:nvSpPr>
          <p:cNvPr id="2" name="TextBox 1">
            <a:extLst>
              <a:ext uri="{FF2B5EF4-FFF2-40B4-BE49-F238E27FC236}">
                <a16:creationId xmlns:a16="http://schemas.microsoft.com/office/drawing/2014/main" id="{2977C140-277E-4359-8D3E-932B4D3FF0BE}"/>
              </a:ext>
            </a:extLst>
          </p:cNvPr>
          <p:cNvSpPr txBox="1"/>
          <p:nvPr/>
        </p:nvSpPr>
        <p:spPr>
          <a:xfrm>
            <a:off x="8068976" y="4396863"/>
            <a:ext cx="2636359"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I’m seeing Jeremy this weekend. They’re going to take me skateboarding. Then I’m going to go with them to the movies.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87AF7615-95CB-42B3-8C4B-AD5BF7EBD92C}"/>
              </a:ext>
              <a:ext uri="{C183D7F6-B498-43B3-948B-1728B52AA6E4}">
                <adec:decorative xmlns:adec="http://schemas.microsoft.com/office/drawing/2017/decorative" val="1"/>
              </a:ext>
            </a:extLst>
          </p:cNvPr>
          <p:cNvSpPr/>
          <p:nvPr/>
        </p:nvSpPr>
        <p:spPr>
          <a:xfrm>
            <a:off x="7951763" y="4265893"/>
            <a:ext cx="3725384" cy="1687355"/>
          </a:xfrm>
          <a:prstGeom prst="rect">
            <a:avLst/>
          </a:prstGeom>
          <a:noFill/>
          <a:ln>
            <a:solidFill>
              <a:srgbClr val="7AC1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044640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US" sz="4000" b="0" dirty="0"/>
              <a:t>Pronouns</a:t>
            </a:r>
            <a:endParaRPr sz="4000" b="0" dirty="0"/>
          </a:p>
        </p:txBody>
      </p:sp>
      <p:sp>
        <p:nvSpPr>
          <p:cNvPr id="4" name="Google Shape;73;p16">
            <a:extLst>
              <a:ext uri="{FF2B5EF4-FFF2-40B4-BE49-F238E27FC236}">
                <a16:creationId xmlns:a16="http://schemas.microsoft.com/office/drawing/2014/main" id="{71183169-AFAA-4841-91DE-069E827E0533}"/>
              </a:ext>
            </a:extLst>
          </p:cNvPr>
          <p:cNvSpPr txBox="1">
            <a:spLocks/>
          </p:cNvSpPr>
          <p:nvPr/>
        </p:nvSpPr>
        <p:spPr>
          <a:xfrm>
            <a:off x="731520" y="1280160"/>
            <a:ext cx="5685905" cy="5303520"/>
          </a:xfrm>
          <a:prstGeom prst="rect">
            <a:avLst/>
          </a:prstGeom>
        </p:spPr>
        <p:txBody>
          <a:bodyPr spcFirstLastPara="1" vert="horz" wrap="square" lIns="121900" tIns="121900" rIns="121900" bIns="12190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800"/>
              </a:spcAft>
              <a:buClr>
                <a:schemeClr val="accent4"/>
              </a:buClr>
              <a:buSzPct val="80000"/>
            </a:pPr>
            <a:r>
              <a:rPr lang="en-US" b="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Organizations that have recognized the singular use of “they”:</a:t>
            </a:r>
          </a:p>
          <a:p>
            <a:pPr marL="800100" lvl="2" indent="-342900">
              <a:lnSpc>
                <a:spcPct val="100000"/>
              </a:lnSpc>
              <a:spcBef>
                <a:spcPts val="0"/>
              </a:spcBef>
              <a:spcAft>
                <a:spcPts val="1800"/>
              </a:spcAft>
              <a:buClr>
                <a:schemeClr val="accent4"/>
              </a:buClr>
              <a:buSzPct val="73000"/>
            </a:pPr>
            <a:r>
              <a:rPr lang="en-US"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Merriam-Webster’s Dictionary (2019 Word of the Year)</a:t>
            </a:r>
          </a:p>
          <a:p>
            <a:pPr marL="800100" lvl="2" indent="-342900">
              <a:lnSpc>
                <a:spcPct val="100000"/>
              </a:lnSpc>
              <a:spcBef>
                <a:spcPts val="0"/>
              </a:spcBef>
              <a:spcAft>
                <a:spcPts val="1800"/>
              </a:spcAft>
              <a:buClr>
                <a:schemeClr val="accent4"/>
              </a:buClr>
              <a:buSzPct val="73000"/>
            </a:pPr>
            <a:r>
              <a:rPr lang="en-US"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Associated Press Stylebook</a:t>
            </a:r>
          </a:p>
          <a:p>
            <a:pPr marL="800100" lvl="2" indent="-342900">
              <a:lnSpc>
                <a:spcPct val="100000"/>
              </a:lnSpc>
              <a:spcBef>
                <a:spcPts val="0"/>
              </a:spcBef>
              <a:spcAft>
                <a:spcPts val="1800"/>
              </a:spcAft>
              <a:buClr>
                <a:schemeClr val="accent4"/>
              </a:buClr>
              <a:buSzPct val="73000"/>
            </a:pPr>
            <a:r>
              <a:rPr lang="en-US"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Chicago Manual of Style</a:t>
            </a:r>
          </a:p>
          <a:p>
            <a:pPr marL="800100" lvl="2" indent="-342900">
              <a:lnSpc>
                <a:spcPct val="100000"/>
              </a:lnSpc>
              <a:spcBef>
                <a:spcPts val="0"/>
              </a:spcBef>
              <a:spcAft>
                <a:spcPts val="1800"/>
              </a:spcAft>
              <a:buClr>
                <a:schemeClr val="accent4"/>
              </a:buClr>
              <a:buSzPct val="73000"/>
            </a:pPr>
            <a:r>
              <a:rPr lang="en-US"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American Psychological Association Manual</a:t>
            </a:r>
          </a:p>
          <a:p>
            <a:pPr marL="230188" indent="-230188">
              <a:lnSpc>
                <a:spcPts val="2800"/>
              </a:lnSpc>
              <a:spcBef>
                <a:spcPts val="0"/>
              </a:spcBef>
              <a:spcAft>
                <a:spcPts val="1800"/>
              </a:spcAft>
              <a:buClr>
                <a:schemeClr val="accent2"/>
              </a:buClr>
              <a:buSzPts val="1600"/>
              <a:buFont typeface="Arial" panose="020B0604020202020204" pitchFamily="34" charset="0"/>
              <a:buChar char="•"/>
            </a:pPr>
            <a:endParaRPr lang="en-US" sz="2400" dirty="0">
              <a:solidFill>
                <a:srgbClr val="000000"/>
              </a:solidFill>
            </a:endParaRPr>
          </a:p>
        </p:txBody>
      </p:sp>
      <p:pic>
        <p:nvPicPr>
          <p:cNvPr id="12" name="Google Shape;150;p28" descr="The most interesting man in the world meme: I don't always use they as a singular pronoun, but when I do, I'm being gender inclusive.">
            <a:extLst>
              <a:ext uri="{FF2B5EF4-FFF2-40B4-BE49-F238E27FC236}">
                <a16:creationId xmlns:a16="http://schemas.microsoft.com/office/drawing/2014/main" id="{03996EA2-93FE-4F25-B6BF-FFA693363AE5}"/>
              </a:ext>
            </a:extLst>
          </p:cNvPr>
          <p:cNvPicPr preferRelativeResize="0">
            <a:picLocks noChangeAspect="1"/>
          </p:cNvPicPr>
          <p:nvPr/>
        </p:nvPicPr>
        <p:blipFill rotWithShape="1">
          <a:blip r:embed="rId4">
            <a:extLst>
              <a:ext uri="{BEBA8EAE-BF5A-486C-A8C5-ECC9F3942E4B}">
                <a14:imgProps xmlns:a14="http://schemas.microsoft.com/office/drawing/2010/main">
                  <a14:imgLayer r:embed="rId5">
                    <a14:imgEffect>
                      <a14:sharpenSoften amount="14000"/>
                    </a14:imgEffect>
                  </a14:imgLayer>
                </a14:imgProps>
              </a:ext>
              <a:ext uri="{28A0092B-C50C-407E-A947-70E740481C1C}">
                <a14:useLocalDpi xmlns:a14="http://schemas.microsoft.com/office/drawing/2010/main" val="0"/>
              </a:ext>
            </a:extLst>
          </a:blip>
          <a:srcRect/>
          <a:stretch/>
        </p:blipFill>
        <p:spPr>
          <a:xfrm>
            <a:off x="7101840" y="1405198"/>
            <a:ext cx="4227967" cy="4235171"/>
          </a:xfrm>
          <a:prstGeom prst="rect">
            <a:avLst/>
          </a:prstGeom>
          <a:noFill/>
          <a:ln>
            <a:noFill/>
          </a:ln>
        </p:spPr>
      </p:pic>
    </p:spTree>
    <p:custDataLst>
      <p:tags r:id="rId1"/>
    </p:custDataLst>
    <p:extLst>
      <p:ext uri="{BB962C8B-B14F-4D97-AF65-F5344CB8AC3E}">
        <p14:creationId xmlns:p14="http://schemas.microsoft.com/office/powerpoint/2010/main" val="3952942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grpSp>
        <p:nvGrpSpPr>
          <p:cNvPr id="2" name="Group 1">
            <a:extLst>
              <a:ext uri="{FF2B5EF4-FFF2-40B4-BE49-F238E27FC236}">
                <a16:creationId xmlns:a16="http://schemas.microsoft.com/office/drawing/2014/main" id="{3639A14B-9047-4A37-ACB4-6B214622BFFE}"/>
              </a:ext>
              <a:ext uri="{C183D7F6-B498-43B3-948B-1728B52AA6E4}">
                <adec:decorative xmlns:adec="http://schemas.microsoft.com/office/drawing/2017/decorative" val="1"/>
              </a:ext>
            </a:extLst>
          </p:cNvPr>
          <p:cNvGrpSpPr/>
          <p:nvPr/>
        </p:nvGrpSpPr>
        <p:grpSpPr>
          <a:xfrm>
            <a:off x="4792471" y="-1228700"/>
            <a:ext cx="9627453" cy="9315399"/>
            <a:chOff x="4618299" y="-1152500"/>
            <a:chExt cx="9627453" cy="9315399"/>
          </a:xfrm>
        </p:grpSpPr>
        <p:sp>
          <p:nvSpPr>
            <p:cNvPr id="9" name="Oval 8">
              <a:extLst>
                <a:ext uri="{FF2B5EF4-FFF2-40B4-BE49-F238E27FC236}">
                  <a16:creationId xmlns:a16="http://schemas.microsoft.com/office/drawing/2014/main" id="{E6CFE5E3-EA12-49C2-801B-2CD8B8F43BB4}"/>
                </a:ext>
                <a:ext uri="{C183D7F6-B498-43B3-948B-1728B52AA6E4}">
                  <adec:decorative xmlns:adec="http://schemas.microsoft.com/office/drawing/2017/decorative" val="1"/>
                </a:ext>
              </a:extLst>
            </p:cNvPr>
            <p:cNvSpPr>
              <a:spLocks noChangeAspect="1"/>
            </p:cNvSpPr>
            <p:nvPr/>
          </p:nvSpPr>
          <p:spPr>
            <a:xfrm>
              <a:off x="4618299" y="-1152500"/>
              <a:ext cx="9315399" cy="9315399"/>
            </a:xfrm>
            <a:prstGeom prst="ellipse">
              <a:avLst/>
            </a:prstGeom>
            <a:solidFill>
              <a:srgbClr val="F23086">
                <a:alpha val="7000"/>
              </a:srgbClr>
            </a:solidFill>
            <a:ln>
              <a:solidFill>
                <a:srgbClr val="F23086"/>
              </a:solidFill>
            </a:ln>
          </p:spPr>
          <p:style>
            <a:lnRef idx="2">
              <a:schemeClr val="accent1">
                <a:shade val="50000"/>
              </a:schemeClr>
            </a:lnRef>
            <a:fillRef idx="1">
              <a:schemeClr val="accent1"/>
            </a:fillRef>
            <a:effectRef idx="0">
              <a:schemeClr val="accent1"/>
            </a:effectRef>
            <a:fontRef idx="minor">
              <a:schemeClr val="lt1"/>
            </a:fontRef>
          </p:style>
          <p:txBody>
            <a:bodyPr lIns="118872" tIns="118872" rIns="118872" bIns="118872" rtlCol="0" anchor="ctr"/>
            <a:lstStyle/>
            <a:p>
              <a:pPr algn="just"/>
              <a:endParaRPr lang="en-US" dirty="0"/>
            </a:p>
          </p:txBody>
        </p:sp>
        <p:sp>
          <p:nvSpPr>
            <p:cNvPr id="6" name="Oval 5">
              <a:extLst>
                <a:ext uri="{FF2B5EF4-FFF2-40B4-BE49-F238E27FC236}">
                  <a16:creationId xmlns:a16="http://schemas.microsoft.com/office/drawing/2014/main" id="{89305095-05E0-414A-9AD7-FF972B41CDD2}"/>
                </a:ext>
                <a:ext uri="{C183D7F6-B498-43B3-948B-1728B52AA6E4}">
                  <adec:decorative xmlns:adec="http://schemas.microsoft.com/office/drawing/2017/decorative" val="1"/>
                </a:ext>
              </a:extLst>
            </p:cNvPr>
            <p:cNvSpPr>
              <a:spLocks noChangeAspect="1"/>
            </p:cNvSpPr>
            <p:nvPr/>
          </p:nvSpPr>
          <p:spPr>
            <a:xfrm>
              <a:off x="4930353" y="-1152500"/>
              <a:ext cx="9315399" cy="9315399"/>
            </a:xfrm>
            <a:prstGeom prst="ellipse">
              <a:avLst/>
            </a:prstGeom>
            <a:solidFill>
              <a:srgbClr val="F23086">
                <a:alpha val="10000"/>
              </a:srgbClr>
            </a:solidFill>
            <a:ln>
              <a:solidFill>
                <a:srgbClr val="F23086"/>
              </a:solidFill>
            </a:ln>
          </p:spPr>
          <p:style>
            <a:lnRef idx="2">
              <a:schemeClr val="accent1">
                <a:shade val="50000"/>
              </a:schemeClr>
            </a:lnRef>
            <a:fillRef idx="1">
              <a:schemeClr val="accent1"/>
            </a:fillRef>
            <a:effectRef idx="0">
              <a:schemeClr val="accent1"/>
            </a:effectRef>
            <a:fontRef idx="minor">
              <a:schemeClr val="lt1"/>
            </a:fontRef>
          </p:style>
          <p:txBody>
            <a:bodyPr lIns="118872" tIns="118872" rIns="118872" bIns="118872" rtlCol="0" anchor="ctr"/>
            <a:lstStyle/>
            <a:p>
              <a:pPr algn="just"/>
              <a:endParaRPr lang="en-US" dirty="0"/>
            </a:p>
          </p:txBody>
        </p:sp>
      </p:grpSp>
      <p:sp>
        <p:nvSpPr>
          <p:cNvPr id="66" name="Google Shape;66;p15"/>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US" sz="4000" b="0" dirty="0"/>
              <a:t>Transition 101</a:t>
            </a:r>
            <a:endParaRPr sz="4000" b="0" dirty="0"/>
          </a:p>
        </p:txBody>
      </p:sp>
      <p:sp>
        <p:nvSpPr>
          <p:cNvPr id="11" name="Google Shape;67;p15">
            <a:extLst>
              <a:ext uri="{FF2B5EF4-FFF2-40B4-BE49-F238E27FC236}">
                <a16:creationId xmlns:a16="http://schemas.microsoft.com/office/drawing/2014/main" id="{593875EE-33D9-40EB-AC89-E81BAABE761C}"/>
              </a:ext>
            </a:extLst>
          </p:cNvPr>
          <p:cNvSpPr txBox="1">
            <a:spLocks noChangeAspect="1"/>
          </p:cNvSpPr>
          <p:nvPr/>
        </p:nvSpPr>
        <p:spPr>
          <a:xfrm>
            <a:off x="731521" y="2302786"/>
            <a:ext cx="3886778" cy="2285423"/>
          </a:xfrm>
          <a:prstGeom prst="rect">
            <a:avLst/>
          </a:prstGeom>
        </p:spPr>
        <p:txBody>
          <a:bodyPr spcFirstLastPara="1" vert="horz" wrap="square" lIns="121900" tIns="118872" rIns="121900" bIns="12190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0"/>
              </a:spcBef>
              <a:spcAft>
                <a:spcPts val="1800"/>
              </a:spcAft>
              <a:buClr>
                <a:srgbClr val="000000"/>
              </a:buClr>
            </a:pPr>
            <a:r>
              <a:rPr lang="en-US" sz="30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The American Psychological Association defines transition as:</a:t>
            </a:r>
          </a:p>
        </p:txBody>
      </p:sp>
      <p:sp>
        <p:nvSpPr>
          <p:cNvPr id="12" name="Google Shape;67;p15">
            <a:extLst>
              <a:ext uri="{FF2B5EF4-FFF2-40B4-BE49-F238E27FC236}">
                <a16:creationId xmlns:a16="http://schemas.microsoft.com/office/drawing/2014/main" id="{4225E823-2C97-408D-9203-E9BBFCEA79EA}"/>
              </a:ext>
            </a:extLst>
          </p:cNvPr>
          <p:cNvSpPr txBox="1">
            <a:spLocks noChangeAspect="1"/>
          </p:cNvSpPr>
          <p:nvPr/>
        </p:nvSpPr>
        <p:spPr>
          <a:xfrm>
            <a:off x="5869907" y="1681119"/>
            <a:ext cx="5590572" cy="3528756"/>
          </a:xfrm>
          <a:prstGeom prst="rect">
            <a:avLst/>
          </a:prstGeom>
        </p:spPr>
        <p:txBody>
          <a:bodyPr spcFirstLastPara="1" vert="horz" wrap="square" lIns="121900" tIns="118872" rIns="121900" bIns="12190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0"/>
              </a:spcBef>
              <a:spcAft>
                <a:spcPts val="1800"/>
              </a:spcAft>
              <a:buClr>
                <a:srgbClr val="000000"/>
              </a:buClr>
            </a:pPr>
            <a:r>
              <a:rPr lang="en-US" b="0" dirty="0">
                <a:latin typeface="Helvetica Neue" panose="02000503000000020004" pitchFamily="2" charset="0"/>
                <a:ea typeface="Helvetica Neue" panose="02000503000000020004" pitchFamily="2" charset="0"/>
                <a:cs typeface="Helvetica Neue" panose="02000503000000020004" pitchFamily="2" charset="0"/>
              </a:rPr>
              <a:t>The process of shifting toward a gender role different from that assigned at birth, which can include social transition, such as new names, pronouns and clothing, and medical transition, such as hormone therapy or surgery.</a:t>
            </a:r>
          </a:p>
        </p:txBody>
      </p:sp>
    </p:spTree>
    <p:custDataLst>
      <p:tags r:id="rId1"/>
    </p:custDataLst>
    <p:extLst>
      <p:ext uri="{BB962C8B-B14F-4D97-AF65-F5344CB8AC3E}">
        <p14:creationId xmlns:p14="http://schemas.microsoft.com/office/powerpoint/2010/main" val="4146065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spcFirstLastPara="1" vert="horz" wrap="square" lIns="118872" tIns="118872" rIns="118872" bIns="118872" rtlCol="0" anchor="t" anchorCtr="0">
            <a:noAutofit/>
          </a:bodyPr>
          <a:lstStyle/>
          <a:p>
            <a:r>
              <a:rPr lang="en-US" sz="4000" b="0" dirty="0"/>
              <a:t>Chris Mosier (he/him)</a:t>
            </a:r>
            <a:endParaRPr lang="en-US" sz="4000" b="0" dirty="0">
              <a:solidFill>
                <a:schemeClr val="tx2"/>
              </a:solidFill>
              <a:latin typeface="+mn-lt"/>
              <a:cs typeface="+mj-cs"/>
            </a:endParaRPr>
          </a:p>
        </p:txBody>
      </p:sp>
      <p:pic>
        <p:nvPicPr>
          <p:cNvPr id="7" name="Google Shape;166;p31">
            <a:extLst>
              <a:ext uri="{FF2B5EF4-FFF2-40B4-BE49-F238E27FC236}">
                <a16:creationId xmlns:a16="http://schemas.microsoft.com/office/drawing/2014/main" id="{E72F1AEB-1665-400A-95C9-B057157CA898}"/>
              </a:ex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31520" y="1645920"/>
            <a:ext cx="5579131" cy="3935038"/>
          </a:xfrm>
          <a:prstGeom prst="rect">
            <a:avLst/>
          </a:prstGeom>
          <a:noFill/>
          <a:ln>
            <a:noFill/>
          </a:ln>
        </p:spPr>
      </p:pic>
      <p:sp>
        <p:nvSpPr>
          <p:cNvPr id="8" name="Google Shape;67;p15">
            <a:extLst>
              <a:ext uri="{FF2B5EF4-FFF2-40B4-BE49-F238E27FC236}">
                <a16:creationId xmlns:a16="http://schemas.microsoft.com/office/drawing/2014/main" id="{EEC2782B-0D1C-4BE5-820B-ED60C873C4E6}"/>
              </a:ext>
            </a:extLst>
          </p:cNvPr>
          <p:cNvSpPr txBox="1">
            <a:spLocks noChangeAspect="1"/>
          </p:cNvSpPr>
          <p:nvPr/>
        </p:nvSpPr>
        <p:spPr>
          <a:xfrm>
            <a:off x="6974733" y="1645920"/>
            <a:ext cx="4560775" cy="3563955"/>
          </a:xfrm>
          <a:prstGeom prst="rect">
            <a:avLst/>
          </a:prstGeom>
        </p:spPr>
        <p:txBody>
          <a:bodyPr spcFirstLastPara="1" vert="horz" wrap="square" lIns="121900" tIns="118872" rIns="121900" bIns="121900" numCol="1" spcCol="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0"/>
              </a:spcBef>
              <a:spcAft>
                <a:spcPts val="1800"/>
              </a:spcAft>
              <a:buClr>
                <a:srgbClr val="000000"/>
              </a:buClr>
            </a:pPr>
            <a:r>
              <a:rPr lang="en-US" sz="2000" b="0" dirty="0">
                <a:latin typeface="Helvetica Neue" panose="02000503000000020004" pitchFamily="2" charset="0"/>
                <a:ea typeface="Helvetica Neue" panose="02000503000000020004" pitchFamily="2" charset="0"/>
                <a:cs typeface="Helvetica Neue" panose="02000503000000020004" pitchFamily="2" charset="0"/>
              </a:rPr>
              <a:t>@</a:t>
            </a:r>
            <a:r>
              <a:rPr lang="en-US" sz="2000" b="0" dirty="0" err="1">
                <a:latin typeface="Helvetica Neue" panose="02000503000000020004" pitchFamily="2" charset="0"/>
                <a:ea typeface="Helvetica Neue" panose="02000503000000020004" pitchFamily="2" charset="0"/>
                <a:cs typeface="Helvetica Neue" panose="02000503000000020004" pitchFamily="2" charset="0"/>
              </a:rPr>
              <a:t>thechrismosier</a:t>
            </a:r>
            <a:r>
              <a:rPr lang="en-US" sz="2000" b="0" dirty="0">
                <a:latin typeface="Helvetica Neue" panose="02000503000000020004" pitchFamily="2" charset="0"/>
                <a:ea typeface="Helvetica Neue" panose="02000503000000020004" pitchFamily="2" charset="0"/>
                <a:cs typeface="Helvetica Neue" panose="02000503000000020004" pitchFamily="2" charset="0"/>
              </a:rPr>
              <a:t> </a:t>
            </a:r>
            <a:r>
              <a:rPr lang="en-US" sz="2000" b="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hlinkClick r:id="rId5"/>
              </a:rPr>
              <a:t>https://www.thechrismosier.com/</a:t>
            </a:r>
            <a:endParaRPr lang="en-US" sz="2000" b="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a:p>
            <a:pPr>
              <a:lnSpc>
                <a:spcPct val="114000"/>
              </a:lnSpc>
              <a:spcBef>
                <a:spcPts val="0"/>
              </a:spcBef>
              <a:spcAft>
                <a:spcPts val="1800"/>
              </a:spcAft>
              <a:buClr>
                <a:srgbClr val="000000"/>
              </a:buClr>
            </a:pPr>
            <a:r>
              <a:rPr lang="en-US" sz="2000" b="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t>
            </a:r>
            <a:r>
              <a:rPr lang="en-US" sz="2000" b="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transathlete</a:t>
            </a:r>
            <a:br>
              <a:rPr lang="en-US" sz="2000" b="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br>
            <a:r>
              <a:rPr lang="en-US" sz="2000" b="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Transgender</a:t>
            </a:r>
            <a:br>
              <a:rPr lang="en-US" sz="2000" b="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br>
            <a:r>
              <a:rPr lang="en-US" sz="2000" b="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Pro-Athlete @Nike</a:t>
            </a:r>
            <a:br>
              <a:rPr lang="en-US" sz="2000" b="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br>
            <a:r>
              <a:rPr lang="en-US" sz="2000" b="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All-American Athlete, 2X National Champion and 6X Team USA Athlete and Professional Speaker - Instagram post 07/20/20 </a:t>
            </a:r>
          </a:p>
        </p:txBody>
      </p:sp>
    </p:spTree>
    <p:custDataLst>
      <p:tags r:id="rId1"/>
    </p:custDataLst>
    <p:extLst>
      <p:ext uri="{BB962C8B-B14F-4D97-AF65-F5344CB8AC3E}">
        <p14:creationId xmlns:p14="http://schemas.microsoft.com/office/powerpoint/2010/main" val="2067828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spcFirstLastPara="1" vert="horz" wrap="square" lIns="118872" tIns="118872" rIns="118872" bIns="118872" rtlCol="0" anchor="t" anchorCtr="0">
            <a:noAutofit/>
          </a:bodyPr>
          <a:lstStyle/>
          <a:p>
            <a:r>
              <a:rPr lang="en-US" sz="4000" b="0" dirty="0"/>
              <a:t>Instagram Post 1-2: @</a:t>
            </a:r>
            <a:r>
              <a:rPr lang="en-US" sz="4000" b="0" dirty="0" err="1"/>
              <a:t>thechrismosier</a:t>
            </a:r>
            <a:endParaRPr lang="en-US" sz="4000" b="0" dirty="0">
              <a:solidFill>
                <a:schemeClr val="tx2"/>
              </a:solidFill>
              <a:latin typeface="+mn-lt"/>
              <a:cs typeface="+mj-cs"/>
            </a:endParaRPr>
          </a:p>
        </p:txBody>
      </p:sp>
      <p:pic>
        <p:nvPicPr>
          <p:cNvPr id="5" name="Google Shape;173;p32" descr="What does it mean to transition?">
            <a:extLst>
              <a:ext uri="{FF2B5EF4-FFF2-40B4-BE49-F238E27FC236}">
                <a16:creationId xmlns:a16="http://schemas.microsoft.com/office/drawing/2014/main" id="{4A99B4C4-07EF-4841-9B16-18B8EF8DD051}"/>
              </a:ext>
            </a:extLst>
          </p:cNvPr>
          <p:cNvPicPr preferRelativeResize="0"/>
          <p:nvPr/>
        </p:nvPicPr>
        <p:blipFill>
          <a:blip r:embed="rId4">
            <a:alphaModFix/>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1310792" y="1129360"/>
            <a:ext cx="4322180" cy="4614944"/>
          </a:xfrm>
          <a:prstGeom prst="rect">
            <a:avLst/>
          </a:prstGeom>
          <a:noFill/>
          <a:ln>
            <a:noFill/>
          </a:ln>
        </p:spPr>
      </p:pic>
      <p:pic>
        <p:nvPicPr>
          <p:cNvPr id="6" name="Google Shape;174;p32" descr="Transition refers to the process a transgender individual takes to live consistently with their gender identity.&#10;&#10;There are three main categories of transition: social, medical, legal">
            <a:extLst>
              <a:ext uri="{FF2B5EF4-FFF2-40B4-BE49-F238E27FC236}">
                <a16:creationId xmlns:a16="http://schemas.microsoft.com/office/drawing/2014/main" id="{D4F31329-23A6-41D1-BE2E-AF559C882967}"/>
              </a:ext>
            </a:extLst>
          </p:cNvPr>
          <p:cNvPicPr preferRelativeResize="0"/>
          <p:nvPr/>
        </p:nvPicPr>
        <p:blipFill>
          <a:blip r:embed="rId6">
            <a:alphaModFix/>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6111358" y="1129360"/>
            <a:ext cx="4322180" cy="4614944"/>
          </a:xfrm>
          <a:prstGeom prst="rect">
            <a:avLst/>
          </a:prstGeom>
          <a:noFill/>
          <a:ln>
            <a:noFill/>
          </a:ln>
        </p:spPr>
      </p:pic>
    </p:spTree>
    <p:custDataLst>
      <p:tags r:id="rId1"/>
    </p:custDataLst>
    <p:extLst>
      <p:ext uri="{BB962C8B-B14F-4D97-AF65-F5344CB8AC3E}">
        <p14:creationId xmlns:p14="http://schemas.microsoft.com/office/powerpoint/2010/main" val="1180696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3959DB-B6CE-8841-80CA-815E23657833}"/>
              </a:ext>
            </a:extLst>
          </p:cNvPr>
          <p:cNvSpPr>
            <a:spLocks noGrp="1"/>
          </p:cNvSpPr>
          <p:nvPr>
            <p:ph type="title"/>
          </p:nvPr>
        </p:nvSpPr>
        <p:spPr/>
        <p:txBody>
          <a:bodyPr/>
          <a:lstStyle/>
          <a:p>
            <a:r>
              <a:rPr lang="en-US" dirty="0"/>
              <a:t>Funding Statement </a:t>
            </a:r>
          </a:p>
        </p:txBody>
      </p:sp>
      <p:sp>
        <p:nvSpPr>
          <p:cNvPr id="5" name="Content Placeholder 4">
            <a:extLst>
              <a:ext uri="{FF2B5EF4-FFF2-40B4-BE49-F238E27FC236}">
                <a16:creationId xmlns:a16="http://schemas.microsoft.com/office/drawing/2014/main" id="{A563A1E6-D5C4-9640-B7EC-55113A9B2925}"/>
              </a:ext>
            </a:extLst>
          </p:cNvPr>
          <p:cNvSpPr>
            <a:spLocks noGrp="1"/>
          </p:cNvSpPr>
          <p:nvPr>
            <p:ph idx="1"/>
          </p:nvPr>
        </p:nvSpPr>
        <p:spPr/>
        <p:txBody>
          <a:bodyPr>
            <a:normAutofit/>
          </a:bodyPr>
          <a:lstStyle/>
          <a:p>
            <a:pPr marL="457200" indent="-457200">
              <a:lnSpc>
                <a:spcPct val="114000"/>
              </a:lnSpc>
              <a:spcBef>
                <a:spcPts val="0"/>
              </a:spcBef>
              <a:spcAft>
                <a:spcPts val="1400"/>
              </a:spcAft>
              <a:buClr>
                <a:schemeClr val="accent1"/>
              </a:buClr>
              <a:buSzPts val="2100"/>
              <a:buFont typeface="Arial" panose="020B0604020202020204" pitchFamily="34" charset="0"/>
              <a:buChar char="•"/>
            </a:pPr>
            <a:r>
              <a:rPr lang="en-US" sz="2800" b="0" dirty="0">
                <a:solidFill>
                  <a:srgbClr val="000000"/>
                </a:solidFill>
              </a:rPr>
              <a:t>The contents of this presentation were developed with support from the the </a:t>
            </a:r>
            <a:r>
              <a:rPr lang="en-US" sz="2800" dirty="0">
                <a:solidFill>
                  <a:srgbClr val="000000"/>
                </a:solidFill>
              </a:rPr>
              <a:t>National Technical Assistance Center on Transition: The Collaborative (NTACT:C)</a:t>
            </a:r>
            <a:r>
              <a:rPr lang="en-US" sz="2800" b="0" dirty="0">
                <a:solidFill>
                  <a:srgbClr val="000000"/>
                </a:solidFill>
              </a:rPr>
              <a:t> a grant funded funded by the US Department of Education via Cooperative Agreement #H326E20003. The ideas, opinions, and conclusions expressed, however, are those of the authors and do not represent recommendations, endorsements, or policies of the US Department of Education.</a:t>
            </a:r>
          </a:p>
        </p:txBody>
      </p:sp>
    </p:spTree>
    <p:extLst>
      <p:ext uri="{BB962C8B-B14F-4D97-AF65-F5344CB8AC3E}">
        <p14:creationId xmlns:p14="http://schemas.microsoft.com/office/powerpoint/2010/main" val="3872013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spcFirstLastPara="1" vert="horz" wrap="square" lIns="118872" tIns="118872" rIns="118872" bIns="118872" rtlCol="0" anchor="t" anchorCtr="0">
            <a:noAutofit/>
          </a:bodyPr>
          <a:lstStyle/>
          <a:p>
            <a:r>
              <a:rPr lang="en-US" sz="4000" b="0" dirty="0"/>
              <a:t>Instagram Post 3-4: @</a:t>
            </a:r>
            <a:r>
              <a:rPr lang="en-US" sz="4000" b="0" dirty="0" err="1"/>
              <a:t>thechrismosier</a:t>
            </a:r>
            <a:endParaRPr lang="en-US" sz="4000" b="0" dirty="0">
              <a:solidFill>
                <a:schemeClr val="tx2"/>
              </a:solidFill>
              <a:latin typeface="+mn-lt"/>
              <a:cs typeface="+mj-cs"/>
            </a:endParaRPr>
          </a:p>
        </p:txBody>
      </p:sp>
      <p:pic>
        <p:nvPicPr>
          <p:cNvPr id="7" name="Google Shape;180;p33" descr="Many people consider transition to be a life-long process, particularly if taking hormones. &#10;&#10;When people say &quot;I transitioned x years ago,&quot; they are typically referring to when they started their process.">
            <a:extLst>
              <a:ext uri="{FF2B5EF4-FFF2-40B4-BE49-F238E27FC236}">
                <a16:creationId xmlns:a16="http://schemas.microsoft.com/office/drawing/2014/main" id="{2E7F41A7-A35F-42F4-B71C-3C53F8FA78F5}"/>
              </a:ext>
            </a:extLst>
          </p:cNvPr>
          <p:cNvPicPr preferRelativeResize="0"/>
          <p:nvPr/>
        </p:nvPicPr>
        <p:blipFill>
          <a:blip r:embed="rId4">
            <a:alphaModFix/>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1104544" y="1129360"/>
            <a:ext cx="4672489" cy="4912211"/>
          </a:xfrm>
          <a:prstGeom prst="rect">
            <a:avLst/>
          </a:prstGeom>
          <a:noFill/>
          <a:ln>
            <a:noFill/>
          </a:ln>
        </p:spPr>
      </p:pic>
      <p:pic>
        <p:nvPicPr>
          <p:cNvPr id="8" name="Google Shape;181;p33" descr="There's no one &quot;right way&quot; to transition.&#10;&#10;Transition is an extremely personal process and can be different for each person.&#10;&#10;The goals of one's transition are up to that individual.">
            <a:extLst>
              <a:ext uri="{FF2B5EF4-FFF2-40B4-BE49-F238E27FC236}">
                <a16:creationId xmlns:a16="http://schemas.microsoft.com/office/drawing/2014/main" id="{A11179D5-F0EB-4E60-9D21-1EF98EF61404}"/>
              </a:ext>
            </a:extLst>
          </p:cNvPr>
          <p:cNvPicPr preferRelativeResize="0"/>
          <p:nvPr/>
        </p:nvPicPr>
        <p:blipFill>
          <a:blip r:embed="rId6">
            <a:alphaModFix/>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6307016" y="1129360"/>
            <a:ext cx="4717466" cy="4912211"/>
          </a:xfrm>
          <a:prstGeom prst="rect">
            <a:avLst/>
          </a:prstGeom>
          <a:noFill/>
          <a:ln>
            <a:noFill/>
          </a:ln>
        </p:spPr>
      </p:pic>
    </p:spTree>
    <p:custDataLst>
      <p:tags r:id="rId1"/>
    </p:custDataLst>
    <p:extLst>
      <p:ext uri="{BB962C8B-B14F-4D97-AF65-F5344CB8AC3E}">
        <p14:creationId xmlns:p14="http://schemas.microsoft.com/office/powerpoint/2010/main" val="2935031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spcFirstLastPara="1" vert="horz" wrap="square" lIns="118872" tIns="118872" rIns="118872" bIns="118872" rtlCol="0" anchor="t" anchorCtr="0">
            <a:noAutofit/>
          </a:bodyPr>
          <a:lstStyle/>
          <a:p>
            <a:r>
              <a:rPr lang="en-US" sz="4000" b="0" dirty="0"/>
              <a:t>Instagram Post 5-6: @</a:t>
            </a:r>
            <a:r>
              <a:rPr lang="en-US" sz="4000" b="0" dirty="0" err="1"/>
              <a:t>thechrismosier</a:t>
            </a:r>
            <a:endParaRPr lang="en-US" sz="4000" b="0" dirty="0">
              <a:solidFill>
                <a:schemeClr val="tx2"/>
              </a:solidFill>
              <a:latin typeface="+mn-lt"/>
              <a:cs typeface="+mj-cs"/>
            </a:endParaRPr>
          </a:p>
        </p:txBody>
      </p:sp>
      <p:pic>
        <p:nvPicPr>
          <p:cNvPr id="7" name="Google Shape;180;p33" descr="There is no blueprint for transition.&#10;&#10;People may take any step in any order or do none of these at all and still be transgender.">
            <a:extLst>
              <a:ext uri="{FF2B5EF4-FFF2-40B4-BE49-F238E27FC236}">
                <a16:creationId xmlns:a16="http://schemas.microsoft.com/office/drawing/2014/main" id="{2E7F41A7-A35F-42F4-B71C-3C53F8FA78F5}"/>
              </a:ext>
            </a:extLst>
          </p:cNvPr>
          <p:cNvPicPr preferRelativeResize="0"/>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p:blipFill>
        <p:spPr>
          <a:xfrm>
            <a:off x="1104544" y="1172742"/>
            <a:ext cx="4672489" cy="4759135"/>
          </a:xfrm>
          <a:prstGeom prst="rect">
            <a:avLst/>
          </a:prstGeom>
          <a:noFill/>
          <a:ln>
            <a:noFill/>
          </a:ln>
        </p:spPr>
      </p:pic>
      <p:pic>
        <p:nvPicPr>
          <p:cNvPr id="8" name="Google Shape;181;p33" descr="Social transition can include changing: name and/or pronouns, hair style, clothing, or other physical expression, mannerisms or speech patterns, restrooms one uses, and more.&#10;">
            <a:extLst>
              <a:ext uri="{FF2B5EF4-FFF2-40B4-BE49-F238E27FC236}">
                <a16:creationId xmlns:a16="http://schemas.microsoft.com/office/drawing/2014/main" id="{A11179D5-F0EB-4E60-9D21-1EF98EF61404}"/>
              </a:ext>
            </a:extLst>
          </p:cNvPr>
          <p:cNvPicPr preferRelativeResize="0"/>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p:blipFill>
        <p:spPr>
          <a:xfrm>
            <a:off x="6311438" y="1129360"/>
            <a:ext cx="4672489" cy="4802517"/>
          </a:xfrm>
          <a:prstGeom prst="rect">
            <a:avLst/>
          </a:prstGeom>
          <a:noFill/>
          <a:ln>
            <a:noFill/>
          </a:ln>
        </p:spPr>
      </p:pic>
    </p:spTree>
    <p:custDataLst>
      <p:tags r:id="rId1"/>
    </p:custDataLst>
    <p:extLst>
      <p:ext uri="{BB962C8B-B14F-4D97-AF65-F5344CB8AC3E}">
        <p14:creationId xmlns:p14="http://schemas.microsoft.com/office/powerpoint/2010/main" val="118274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spcFirstLastPara="1" vert="horz" wrap="square" lIns="118872" tIns="118872" rIns="118872" bIns="118872" rtlCol="0" anchor="t" anchorCtr="0">
            <a:noAutofit/>
          </a:bodyPr>
          <a:lstStyle/>
          <a:p>
            <a:r>
              <a:rPr lang="en-US" sz="4000" b="0" dirty="0"/>
              <a:t>Instagram Post 7-8: @</a:t>
            </a:r>
            <a:r>
              <a:rPr lang="en-US" sz="4000" b="0" dirty="0" err="1"/>
              <a:t>thechrismosier</a:t>
            </a:r>
            <a:endParaRPr lang="en-US" sz="4000" b="0" dirty="0">
              <a:solidFill>
                <a:schemeClr val="tx2"/>
              </a:solidFill>
              <a:latin typeface="+mn-lt"/>
              <a:cs typeface="+mj-cs"/>
            </a:endParaRPr>
          </a:p>
        </p:txBody>
      </p:sp>
      <p:pic>
        <p:nvPicPr>
          <p:cNvPr id="7" name="Google Shape;180;p33" descr="Medical transition can include: use of hormone  blockers, hormone therapy, gender-affirming surgery, electrolysis or laser hair removal, other gender-affirming procedures.">
            <a:extLst>
              <a:ext uri="{FF2B5EF4-FFF2-40B4-BE49-F238E27FC236}">
                <a16:creationId xmlns:a16="http://schemas.microsoft.com/office/drawing/2014/main" id="{2E7F41A7-A35F-42F4-B71C-3C53F8FA78F5}"/>
              </a:ext>
            </a:extLst>
          </p:cNvPr>
          <p:cNvPicPr preferRelativeResize="0"/>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p:blipFill>
        <p:spPr>
          <a:xfrm>
            <a:off x="1105426" y="1172742"/>
            <a:ext cx="4670725" cy="4688796"/>
          </a:xfrm>
          <a:prstGeom prst="rect">
            <a:avLst/>
          </a:prstGeom>
          <a:noFill/>
          <a:ln>
            <a:noFill/>
          </a:ln>
        </p:spPr>
      </p:pic>
      <p:pic>
        <p:nvPicPr>
          <p:cNvPr id="8" name="Google Shape;181;p33" descr="Legal transition can include changing: driver's license, social security card, birth certificate, bank account &amp; credit cards, job-related documents, academic records, medical records, passport, other docs.">
            <a:extLst>
              <a:ext uri="{FF2B5EF4-FFF2-40B4-BE49-F238E27FC236}">
                <a16:creationId xmlns:a16="http://schemas.microsoft.com/office/drawing/2014/main" id="{A11179D5-F0EB-4E60-9D21-1EF98EF61404}"/>
              </a:ext>
            </a:extLst>
          </p:cNvPr>
          <p:cNvPicPr preferRelativeResize="0"/>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p:blipFill>
        <p:spPr>
          <a:xfrm>
            <a:off x="6311439" y="1146875"/>
            <a:ext cx="4670725" cy="4714663"/>
          </a:xfrm>
          <a:prstGeom prst="rect">
            <a:avLst/>
          </a:prstGeom>
          <a:noFill/>
          <a:ln>
            <a:noFill/>
          </a:ln>
        </p:spPr>
      </p:pic>
    </p:spTree>
    <p:custDataLst>
      <p:tags r:id="rId1"/>
    </p:custDataLst>
    <p:extLst>
      <p:ext uri="{BB962C8B-B14F-4D97-AF65-F5344CB8AC3E}">
        <p14:creationId xmlns:p14="http://schemas.microsoft.com/office/powerpoint/2010/main" val="3117817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spcFirstLastPara="1" vert="horz" wrap="square" lIns="118872" tIns="118872" rIns="118872" bIns="118872" rtlCol="0" anchor="t" anchorCtr="0">
            <a:noAutofit/>
          </a:bodyPr>
          <a:lstStyle/>
          <a:p>
            <a:r>
              <a:rPr lang="en-US" sz="4000" b="0" dirty="0"/>
              <a:t>Instagram Post 9-10: @</a:t>
            </a:r>
            <a:r>
              <a:rPr lang="en-US" sz="4000" b="0" dirty="0" err="1"/>
              <a:t>thechrismosier</a:t>
            </a:r>
            <a:endParaRPr lang="en-US" sz="4000" b="0" dirty="0">
              <a:solidFill>
                <a:schemeClr val="tx2"/>
              </a:solidFill>
              <a:latin typeface="+mn-lt"/>
              <a:cs typeface="+mj-cs"/>
            </a:endParaRPr>
          </a:p>
        </p:txBody>
      </p:sp>
      <p:pic>
        <p:nvPicPr>
          <p:cNvPr id="7" name="Google Shape;180;p33" descr="Not every trans person wants to medically transition.&#10;&#10;Doing so or not doing so does not make one more or less trans.">
            <a:extLst>
              <a:ext uri="{FF2B5EF4-FFF2-40B4-BE49-F238E27FC236}">
                <a16:creationId xmlns:a16="http://schemas.microsoft.com/office/drawing/2014/main" id="{2E7F41A7-A35F-42F4-B71C-3C53F8FA78F5}"/>
              </a:ext>
            </a:extLst>
          </p:cNvPr>
          <p:cNvPicPr preferRelativeResize="0"/>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p:blipFill>
        <p:spPr>
          <a:xfrm>
            <a:off x="1125768" y="1172742"/>
            <a:ext cx="4630040" cy="4665350"/>
          </a:xfrm>
          <a:prstGeom prst="rect">
            <a:avLst/>
          </a:prstGeom>
          <a:noFill/>
          <a:ln>
            <a:noFill/>
          </a:ln>
        </p:spPr>
      </p:pic>
      <p:pic>
        <p:nvPicPr>
          <p:cNvPr id="8" name="Google Shape;181;p33" descr="There is no &quot;right way&quot; to transition.&#10;&#10;There's only a right way for you.">
            <a:extLst>
              <a:ext uri="{FF2B5EF4-FFF2-40B4-BE49-F238E27FC236}">
                <a16:creationId xmlns:a16="http://schemas.microsoft.com/office/drawing/2014/main" id="{A11179D5-F0EB-4E60-9D21-1EF98EF61404}"/>
              </a:ext>
            </a:extLst>
          </p:cNvPr>
          <p:cNvPicPr preferRelativeResize="0"/>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p:blipFill>
        <p:spPr>
          <a:xfrm>
            <a:off x="6436192" y="1172742"/>
            <a:ext cx="4630040" cy="4665350"/>
          </a:xfrm>
          <a:prstGeom prst="rect">
            <a:avLst/>
          </a:prstGeom>
          <a:noFill/>
          <a:ln>
            <a:noFill/>
          </a:ln>
        </p:spPr>
      </p:pic>
    </p:spTree>
    <p:custDataLst>
      <p:tags r:id="rId1"/>
    </p:custDataLst>
    <p:extLst>
      <p:ext uri="{BB962C8B-B14F-4D97-AF65-F5344CB8AC3E}">
        <p14:creationId xmlns:p14="http://schemas.microsoft.com/office/powerpoint/2010/main" val="398042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US" sz="4000" dirty="0"/>
              <a:t>Supporting Gender Expansive &amp; Transgender Individuals</a:t>
            </a:r>
            <a:endParaRPr sz="4000" dirty="0"/>
          </a:p>
        </p:txBody>
      </p:sp>
      <p:sp>
        <p:nvSpPr>
          <p:cNvPr id="2" name="Content Placeholder 1">
            <a:extLst>
              <a:ext uri="{FF2B5EF4-FFF2-40B4-BE49-F238E27FC236}">
                <a16:creationId xmlns:a16="http://schemas.microsoft.com/office/drawing/2014/main" id="{8F974D32-6519-FEF5-BBCA-2892BE180703}"/>
              </a:ext>
            </a:extLst>
          </p:cNvPr>
          <p:cNvSpPr>
            <a:spLocks noGrp="1"/>
          </p:cNvSpPr>
          <p:nvPr>
            <p:ph idx="1"/>
          </p:nvPr>
        </p:nvSpPr>
        <p:spPr>
          <a:xfrm>
            <a:off x="257432" y="1825625"/>
            <a:ext cx="7933530" cy="3824898"/>
          </a:xfrm>
        </p:spPr>
        <p:txBody>
          <a:bodyPr/>
          <a:lstStyle/>
          <a:p>
            <a:pPr>
              <a:buFont typeface="Arial" panose="020B0604020202020204" pitchFamily="34" charset="0"/>
              <a:buChar char="•"/>
            </a:pPr>
            <a:r>
              <a:rPr lang="en-US" dirty="0"/>
              <a:t>Familiarize yourself with the legalities of Transition</a:t>
            </a:r>
          </a:p>
          <a:p>
            <a:pPr lvl="1"/>
            <a:r>
              <a:rPr lang="en-US" dirty="0"/>
              <a:t>Adult? Minor?</a:t>
            </a:r>
          </a:p>
          <a:p>
            <a:pPr lvl="1"/>
            <a:r>
              <a:rPr lang="en-US" dirty="0"/>
              <a:t>Government ID (Name &amp; Gender)</a:t>
            </a:r>
          </a:p>
          <a:p>
            <a:pPr lvl="1"/>
            <a:r>
              <a:rPr lang="en-US" dirty="0"/>
              <a:t>Birth Certificate (Possible? Surgery Needed?)</a:t>
            </a:r>
          </a:p>
          <a:p>
            <a:pPr lvl="1"/>
            <a:r>
              <a:rPr lang="en-US" dirty="0"/>
              <a:t>Name Change (Costs/Fee Waivers)</a:t>
            </a:r>
          </a:p>
          <a:p>
            <a:pPr lvl="1"/>
            <a:r>
              <a:rPr lang="en-US" dirty="0"/>
              <a:t>Gender Marker Change</a:t>
            </a:r>
          </a:p>
          <a:p>
            <a:pPr>
              <a:buFont typeface="Arial" panose="020B0604020202020204" pitchFamily="34" charset="0"/>
              <a:buChar char="•"/>
            </a:pPr>
            <a:r>
              <a:rPr lang="en-US" dirty="0"/>
              <a:t>Familiarize yourself with Federal, State, Local Anti-Discrimination Laws</a:t>
            </a:r>
          </a:p>
        </p:txBody>
      </p:sp>
      <p:pic>
        <p:nvPicPr>
          <p:cNvPr id="5" name="Google Shape;394;p60" descr="picture of a dropdown box with choices of female, male and a sense of existential dread (selected)">
            <a:extLst>
              <a:ext uri="{FF2B5EF4-FFF2-40B4-BE49-F238E27FC236}">
                <a16:creationId xmlns:a16="http://schemas.microsoft.com/office/drawing/2014/main" id="{7688C518-4D0A-40CD-B459-E4D0B86CDB73}"/>
              </a:ext>
            </a:extLst>
          </p:cNvPr>
          <p:cNvPicPr preferRelativeResize="0"/>
          <p:nvPr/>
        </p:nvPicPr>
        <p:blipFill>
          <a:blip r:embed="rId4">
            <a:alphaModFix/>
            <a:extLst>
              <a:ext uri="{BEBA8EAE-BF5A-486C-A8C5-ECC9F3942E4B}">
                <a14:imgProps xmlns:a14="http://schemas.microsoft.com/office/drawing/2010/main">
                  <a14:imgLayer r:embed="rId5">
                    <a14:imgEffect>
                      <a14:sharpenSoften amount="34000"/>
                    </a14:imgEffect>
                  </a14:imgLayer>
                </a14:imgProps>
              </a:ext>
            </a:extLst>
          </a:blip>
          <a:stretch>
            <a:fillRect/>
          </a:stretch>
        </p:blipFill>
        <p:spPr>
          <a:xfrm>
            <a:off x="8190962" y="1207478"/>
            <a:ext cx="3743605" cy="1432692"/>
          </a:xfrm>
          <a:prstGeom prst="rect">
            <a:avLst/>
          </a:prstGeom>
          <a:noFill/>
          <a:ln>
            <a:noFill/>
          </a:ln>
        </p:spPr>
      </p:pic>
    </p:spTree>
    <p:custDataLst>
      <p:tags r:id="rId1"/>
    </p:custDataLst>
    <p:extLst>
      <p:ext uri="{BB962C8B-B14F-4D97-AF65-F5344CB8AC3E}">
        <p14:creationId xmlns:p14="http://schemas.microsoft.com/office/powerpoint/2010/main" val="1048343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257432" y="94669"/>
            <a:ext cx="11567984" cy="1325563"/>
          </a:xfrm>
          <a:prstGeom prst="rect">
            <a:avLst/>
          </a:prstGeom>
        </p:spPr>
        <p:txBody>
          <a:bodyPr spcFirstLastPara="1" vert="horz" wrap="square" lIns="121900" tIns="121900" rIns="121900" bIns="121900" rtlCol="0" anchor="t" anchorCtr="0">
            <a:noAutofit/>
          </a:bodyPr>
          <a:lstStyle/>
          <a:p>
            <a:r>
              <a:rPr lang="en-US" sz="4000" dirty="0"/>
              <a:t>Creating Safe Spaces for Those Who Feel Marginalized</a:t>
            </a:r>
            <a:endParaRPr sz="4000" dirty="0"/>
          </a:p>
        </p:txBody>
      </p:sp>
      <p:sp>
        <p:nvSpPr>
          <p:cNvPr id="4" name="Google Shape;73;p16">
            <a:extLst>
              <a:ext uri="{FF2B5EF4-FFF2-40B4-BE49-F238E27FC236}">
                <a16:creationId xmlns:a16="http://schemas.microsoft.com/office/drawing/2014/main" id="{71183169-AFAA-4841-91DE-069E827E0533}"/>
              </a:ext>
            </a:extLst>
          </p:cNvPr>
          <p:cNvSpPr txBox="1">
            <a:spLocks/>
          </p:cNvSpPr>
          <p:nvPr/>
        </p:nvSpPr>
        <p:spPr>
          <a:xfrm>
            <a:off x="731519" y="1280160"/>
            <a:ext cx="7107299" cy="4566848"/>
          </a:xfrm>
          <a:prstGeom prst="rect">
            <a:avLst/>
          </a:prstGeom>
        </p:spPr>
        <p:txBody>
          <a:bodyPr spcFirstLastPara="1" vert="horz" wrap="square" lIns="121900" tIns="121900" rIns="121900" bIns="12190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spcAft>
                <a:spcPts val="1800"/>
              </a:spcAft>
              <a:buClr>
                <a:schemeClr val="accent1"/>
              </a:buClr>
              <a:buSzPct val="80000"/>
              <a:buFont typeface="Arial" panose="020B0604020202020204" pitchFamily="34" charset="0"/>
              <a:buChar char="•"/>
            </a:pPr>
            <a:r>
              <a:rPr lang="en-US" sz="1800" b="0" dirty="0">
                <a:latin typeface="Helvetica Neue" panose="02000503000000020004" pitchFamily="2" charset="0"/>
                <a:ea typeface="Helvetica Neue" panose="02000503000000020004" pitchFamily="2" charset="0"/>
                <a:cs typeface="Helvetica Neue" panose="02000503000000020004" pitchFamily="2" charset="0"/>
              </a:rPr>
              <a:t>Inherent Power in the Helping Relationship</a:t>
            </a:r>
          </a:p>
          <a:p>
            <a:pPr marL="285750" indent="-285750">
              <a:lnSpc>
                <a:spcPct val="100000"/>
              </a:lnSpc>
              <a:spcBef>
                <a:spcPts val="0"/>
              </a:spcBef>
              <a:spcAft>
                <a:spcPts val="1800"/>
              </a:spcAft>
              <a:buClr>
                <a:schemeClr val="accent1"/>
              </a:buClr>
              <a:buSzPct val="80000"/>
              <a:buFont typeface="Arial" panose="020B0604020202020204" pitchFamily="34" charset="0"/>
              <a:buChar char="•"/>
            </a:pPr>
            <a:r>
              <a:rPr lang="en-US" sz="1800" b="0" dirty="0">
                <a:latin typeface="Helvetica Neue" panose="02000503000000020004" pitchFamily="2" charset="0"/>
                <a:ea typeface="Helvetica Neue" panose="02000503000000020004" pitchFamily="2" charset="0"/>
                <a:cs typeface="Helvetica Neue" panose="02000503000000020004" pitchFamily="2" charset="0"/>
              </a:rPr>
              <a:t>Who decides it’s a safe space?</a:t>
            </a:r>
          </a:p>
          <a:p>
            <a:pPr marL="742950" lvl="3" indent="-285750">
              <a:lnSpc>
                <a:spcPct val="100000"/>
              </a:lnSpc>
              <a:spcBef>
                <a:spcPts val="0"/>
              </a:spcBef>
              <a:spcAft>
                <a:spcPts val="1800"/>
              </a:spcAft>
              <a:buClr>
                <a:schemeClr val="accent1"/>
              </a:buClr>
              <a:buSzPct val="80000"/>
            </a:pPr>
            <a:r>
              <a:rPr lang="en-US" b="0" dirty="0">
                <a:latin typeface="Helvetica Neue" panose="02000503000000020004" pitchFamily="2" charset="0"/>
                <a:ea typeface="Helvetica Neue" panose="02000503000000020004" pitchFamily="2" charset="0"/>
                <a:cs typeface="Helvetica Neue" panose="02000503000000020004" pitchFamily="2" charset="0"/>
              </a:rPr>
              <a:t>Safety looks different for everyone</a:t>
            </a:r>
          </a:p>
          <a:p>
            <a:pPr marL="1200150" lvl="6" indent="-285750">
              <a:lnSpc>
                <a:spcPct val="100000"/>
              </a:lnSpc>
              <a:spcBef>
                <a:spcPts val="0"/>
              </a:spcBef>
              <a:spcAft>
                <a:spcPts val="1800"/>
              </a:spcAft>
              <a:buClr>
                <a:schemeClr val="accent1"/>
              </a:buClr>
              <a:buSzPct val="80000"/>
            </a:pPr>
            <a:r>
              <a:rPr lang="en-US" dirty="0">
                <a:latin typeface="Helvetica Neue" panose="02000503000000020004" pitchFamily="2" charset="0"/>
                <a:ea typeface="Helvetica Neue" panose="02000503000000020004" pitchFamily="2" charset="0"/>
                <a:cs typeface="Helvetica Neue" panose="02000503000000020004" pitchFamily="2" charset="0"/>
              </a:rPr>
              <a:t>Further impacted by intersectional identities</a:t>
            </a:r>
          </a:p>
          <a:p>
            <a:pPr marL="1657350" lvl="7" indent="-285750">
              <a:lnSpc>
                <a:spcPct val="100000"/>
              </a:lnSpc>
              <a:spcBef>
                <a:spcPts val="0"/>
              </a:spcBef>
              <a:spcAft>
                <a:spcPts val="1800"/>
              </a:spcAft>
              <a:buClr>
                <a:schemeClr val="accent1"/>
              </a:buClr>
              <a:buSzPct val="80000"/>
            </a:pPr>
            <a:r>
              <a:rPr lang="en-US" dirty="0">
                <a:latin typeface="Helvetica Neue" panose="02000503000000020004" pitchFamily="2" charset="0"/>
                <a:ea typeface="Helvetica Neue" panose="02000503000000020004" pitchFamily="2" charset="0"/>
                <a:cs typeface="Helvetica Neue" panose="02000503000000020004" pitchFamily="2" charset="0"/>
              </a:rPr>
              <a:t>Can be knowledgeable on one, and/but not all</a:t>
            </a:r>
            <a:endParaRPr lang="en-US" b="0"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lnSpc>
                <a:spcPct val="100000"/>
              </a:lnSpc>
              <a:spcBef>
                <a:spcPts val="0"/>
              </a:spcBef>
              <a:spcAft>
                <a:spcPts val="1800"/>
              </a:spcAft>
              <a:buClr>
                <a:schemeClr val="accent1"/>
              </a:buClr>
              <a:buSzPct val="80000"/>
              <a:buFont typeface="Arial" panose="020B0604020202020204" pitchFamily="34" charset="0"/>
              <a:buChar char="•"/>
            </a:pPr>
            <a:r>
              <a:rPr lang="en-US" sz="1800" b="0" dirty="0">
                <a:latin typeface="Helvetica Neue" panose="02000503000000020004" pitchFamily="2" charset="0"/>
                <a:ea typeface="Helvetica Neue" panose="02000503000000020004" pitchFamily="2" charset="0"/>
                <a:cs typeface="Helvetica Neue" panose="02000503000000020004" pitchFamily="2" charset="0"/>
              </a:rPr>
              <a:t>How do you show up in the space?</a:t>
            </a:r>
          </a:p>
          <a:p>
            <a:pPr marL="742950" lvl="3" indent="-285750">
              <a:lnSpc>
                <a:spcPct val="100000"/>
              </a:lnSpc>
              <a:spcBef>
                <a:spcPts val="0"/>
              </a:spcBef>
              <a:spcAft>
                <a:spcPts val="1800"/>
              </a:spcAft>
              <a:buClr>
                <a:schemeClr val="accent1"/>
              </a:buClr>
              <a:buSzPct val="80000"/>
            </a:pPr>
            <a:r>
              <a:rPr lang="en-US" dirty="0">
                <a:latin typeface="Helvetica Neue" panose="02000503000000020004" pitchFamily="2" charset="0"/>
                <a:ea typeface="Helvetica Neue" panose="02000503000000020004" pitchFamily="2" charset="0"/>
                <a:cs typeface="Helvetica Neue" panose="02000503000000020004" pitchFamily="2" charset="0"/>
              </a:rPr>
              <a:t>Authentically, open-mindedly, accountably, with humor and forgiveness, and the rest of who you are</a:t>
            </a:r>
          </a:p>
          <a:p>
            <a:pPr marL="285750" indent="-285750">
              <a:lnSpc>
                <a:spcPct val="100000"/>
              </a:lnSpc>
              <a:spcBef>
                <a:spcPts val="0"/>
              </a:spcBef>
              <a:spcAft>
                <a:spcPts val="1800"/>
              </a:spcAft>
              <a:buClr>
                <a:schemeClr val="accent1"/>
              </a:buClr>
              <a:buSzPct val="80000"/>
              <a:buFont typeface="Arial" panose="020B0604020202020204" pitchFamily="34" charset="0"/>
              <a:buChar char="•"/>
            </a:pPr>
            <a:r>
              <a:rPr lang="en-US" sz="1800" b="0" dirty="0">
                <a:latin typeface="Helvetica Neue" panose="02000503000000020004" pitchFamily="2" charset="0"/>
                <a:ea typeface="Helvetica Neue" panose="02000503000000020004" pitchFamily="2" charset="0"/>
                <a:cs typeface="Helvetica Neue" panose="02000503000000020004" pitchFamily="2" charset="0"/>
              </a:rPr>
              <a:t>Challenging our own worldviews and increasing cultural responsiveness</a:t>
            </a:r>
          </a:p>
        </p:txBody>
      </p:sp>
      <p:pic>
        <p:nvPicPr>
          <p:cNvPr id="11" name="Google Shape;348;p54">
            <a:extLst>
              <a:ext uri="{FF2B5EF4-FFF2-40B4-BE49-F238E27FC236}">
                <a16:creationId xmlns:a16="http://schemas.microsoft.com/office/drawing/2014/main" id="{1DC6D0BC-018E-4188-9104-AA7B2BAE2BFC}"/>
              </a:ext>
              <a:ext uri="{C183D7F6-B498-43B3-948B-1728B52AA6E4}">
                <adec:decorative xmlns:adec="http://schemas.microsoft.com/office/drawing/2017/decorative" val="1"/>
              </a:ext>
            </a:extLst>
          </p:cNvPr>
          <p:cNvPicPr preferRelativeResize="0"/>
          <p:nvPr/>
        </p:nvPicPr>
        <p:blipFill>
          <a:blip r:embed="rId4">
            <a:extLst>
              <a:ext uri="{28A0092B-C50C-407E-A947-70E740481C1C}">
                <a14:useLocalDpi xmlns:a14="http://schemas.microsoft.com/office/drawing/2010/main" val="0"/>
              </a:ext>
            </a:extLst>
          </a:blip>
          <a:srcRect/>
          <a:stretch/>
        </p:blipFill>
        <p:spPr>
          <a:xfrm>
            <a:off x="8087932" y="1280160"/>
            <a:ext cx="3846636" cy="2312116"/>
          </a:xfrm>
          <a:prstGeom prst="rect">
            <a:avLst/>
          </a:prstGeom>
          <a:noFill/>
          <a:ln>
            <a:noFill/>
          </a:ln>
        </p:spPr>
      </p:pic>
    </p:spTree>
    <p:custDataLst>
      <p:tags r:id="rId1"/>
    </p:custDataLst>
    <p:extLst>
      <p:ext uri="{BB962C8B-B14F-4D97-AF65-F5344CB8AC3E}">
        <p14:creationId xmlns:p14="http://schemas.microsoft.com/office/powerpoint/2010/main" val="3240566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US" sz="4000" dirty="0"/>
              <a:t>From Safe Spaces to Actively Affirming Ones…</a:t>
            </a:r>
            <a:endParaRPr sz="4000" dirty="0"/>
          </a:p>
        </p:txBody>
      </p:sp>
      <p:sp>
        <p:nvSpPr>
          <p:cNvPr id="4" name="Google Shape;73;p16">
            <a:extLst>
              <a:ext uri="{FF2B5EF4-FFF2-40B4-BE49-F238E27FC236}">
                <a16:creationId xmlns:a16="http://schemas.microsoft.com/office/drawing/2014/main" id="{71183169-AFAA-4841-91DE-069E827E0533}"/>
              </a:ext>
            </a:extLst>
          </p:cNvPr>
          <p:cNvSpPr txBox="1">
            <a:spLocks/>
          </p:cNvSpPr>
          <p:nvPr/>
        </p:nvSpPr>
        <p:spPr>
          <a:xfrm>
            <a:off x="731520" y="1554480"/>
            <a:ext cx="6675120" cy="5303520"/>
          </a:xfrm>
          <a:prstGeom prst="rect">
            <a:avLst/>
          </a:prstGeom>
        </p:spPr>
        <p:txBody>
          <a:bodyPr spcFirstLastPara="1" vert="horz" wrap="square" lIns="121900" tIns="121900" rIns="121900" bIns="12190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spcAft>
                <a:spcPts val="1800"/>
              </a:spcAft>
              <a:buClr>
                <a:schemeClr val="accent1"/>
              </a:buClr>
              <a:buSzPct val="80000"/>
              <a:buFont typeface="Arial" panose="020B0604020202020204" pitchFamily="34" charset="0"/>
              <a:buChar char="•"/>
            </a:pPr>
            <a:r>
              <a:rPr lang="en-US" sz="2400" b="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Consider your application and intake process.</a:t>
            </a:r>
          </a:p>
          <a:p>
            <a:pPr marL="800100" lvl="2" indent="-342900">
              <a:lnSpc>
                <a:spcPct val="100000"/>
              </a:lnSpc>
              <a:spcBef>
                <a:spcPts val="0"/>
              </a:spcBef>
              <a:spcAft>
                <a:spcPts val="1800"/>
              </a:spcAft>
              <a:buClr>
                <a:schemeClr val="accent1"/>
              </a:buClr>
              <a:buSzPct val="73000"/>
            </a:pPr>
            <a:r>
              <a:rPr lang="en-US"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Ask about preferred name/name you go by</a:t>
            </a:r>
          </a:p>
          <a:p>
            <a:pPr marL="800100" lvl="2" indent="-342900">
              <a:lnSpc>
                <a:spcPct val="100000"/>
              </a:lnSpc>
              <a:spcBef>
                <a:spcPts val="0"/>
              </a:spcBef>
              <a:spcAft>
                <a:spcPts val="1800"/>
              </a:spcAft>
              <a:buClr>
                <a:schemeClr val="accent1"/>
              </a:buClr>
              <a:buSzPct val="73000"/>
            </a:pPr>
            <a:r>
              <a:rPr lang="en-US"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Include your own pronouns when introducing yourself</a:t>
            </a:r>
          </a:p>
          <a:p>
            <a:pPr marL="800100" lvl="2" indent="-342900">
              <a:lnSpc>
                <a:spcPct val="100000"/>
              </a:lnSpc>
              <a:spcBef>
                <a:spcPts val="0"/>
              </a:spcBef>
              <a:spcAft>
                <a:spcPts val="1800"/>
              </a:spcAft>
              <a:buClr>
                <a:schemeClr val="accent1"/>
              </a:buClr>
              <a:buSzPct val="73000"/>
            </a:pPr>
            <a:r>
              <a:rPr lang="en-US"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Ask about pronouns</a:t>
            </a:r>
          </a:p>
          <a:p>
            <a:pPr marL="342900" indent="-342900">
              <a:lnSpc>
                <a:spcPct val="100000"/>
              </a:lnSpc>
              <a:spcBef>
                <a:spcPts val="0"/>
              </a:spcBef>
              <a:spcAft>
                <a:spcPts val="1800"/>
              </a:spcAft>
              <a:buClr>
                <a:schemeClr val="accent1"/>
              </a:buClr>
              <a:buSzPct val="80000"/>
              <a:buFont typeface="Arial" panose="020B0604020202020204" pitchFamily="34" charset="0"/>
              <a:buChar char="•"/>
            </a:pPr>
            <a:r>
              <a:rPr lang="en-US" sz="2400" b="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Understand and use language of LGBTQ+ community</a:t>
            </a:r>
          </a:p>
          <a:p>
            <a:pPr marL="342900" indent="-342900">
              <a:lnSpc>
                <a:spcPct val="100000"/>
              </a:lnSpc>
              <a:spcBef>
                <a:spcPts val="0"/>
              </a:spcBef>
              <a:spcAft>
                <a:spcPts val="1800"/>
              </a:spcAft>
              <a:buClr>
                <a:schemeClr val="accent1"/>
              </a:buClr>
              <a:buSzPct val="80000"/>
              <a:buFont typeface="Arial" panose="020B0604020202020204" pitchFamily="34" charset="0"/>
              <a:buChar char="•"/>
            </a:pPr>
            <a:r>
              <a:rPr lang="en-US" sz="2400" b="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Research memes and cultural references</a:t>
            </a:r>
          </a:p>
        </p:txBody>
      </p:sp>
      <p:pic>
        <p:nvPicPr>
          <p:cNvPr id="12" name="Google Shape;150;p28" descr="Top caption: When somebody calls you by your birthname. Muppet character with big eyes replies: What? Who is that?">
            <a:extLst>
              <a:ext uri="{FF2B5EF4-FFF2-40B4-BE49-F238E27FC236}">
                <a16:creationId xmlns:a16="http://schemas.microsoft.com/office/drawing/2014/main" id="{03996EA2-93FE-4F25-B6BF-FFA693363AE5}"/>
              </a:ext>
              <a:ext uri="{C183D7F6-B498-43B3-948B-1728B52AA6E4}">
                <adec:decorative xmlns:adec="http://schemas.microsoft.com/office/drawing/2017/decorative" val="0"/>
              </a:ext>
            </a:extLst>
          </p:cNvPr>
          <p:cNvPicPr preferRelativeResize="0">
            <a:picLocks noChangeAspect="1"/>
          </p:cNvPicPr>
          <p:nvPr/>
        </p:nvPicPr>
        <p:blipFill rotWithShape="1">
          <a:blip r:embed="rId4">
            <a:extLst>
              <a:ext uri="{28A0092B-C50C-407E-A947-70E740481C1C}">
                <a14:useLocalDpi xmlns:a14="http://schemas.microsoft.com/office/drawing/2010/main" val="0"/>
              </a:ext>
            </a:extLst>
          </a:blip>
          <a:srcRect t="737" b="-1665"/>
          <a:stretch/>
        </p:blipFill>
        <p:spPr>
          <a:xfrm>
            <a:off x="7570184" y="1508760"/>
            <a:ext cx="3890296" cy="3840480"/>
          </a:xfrm>
          <a:prstGeom prst="rect">
            <a:avLst/>
          </a:prstGeom>
          <a:noFill/>
          <a:ln>
            <a:noFill/>
          </a:ln>
        </p:spPr>
      </p:pic>
    </p:spTree>
    <p:custDataLst>
      <p:tags r:id="rId1"/>
    </p:custDataLst>
    <p:extLst>
      <p:ext uri="{BB962C8B-B14F-4D97-AF65-F5344CB8AC3E}">
        <p14:creationId xmlns:p14="http://schemas.microsoft.com/office/powerpoint/2010/main" val="3192200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210540" y="79680"/>
            <a:ext cx="11567984" cy="1325563"/>
          </a:xfrm>
          <a:prstGeom prst="rect">
            <a:avLst/>
          </a:prstGeom>
        </p:spPr>
        <p:txBody>
          <a:bodyPr spcFirstLastPara="1" vert="horz" wrap="square" lIns="121900" tIns="121900" rIns="121900" bIns="121900" rtlCol="0" anchor="t" anchorCtr="0">
            <a:noAutofit/>
          </a:bodyPr>
          <a:lstStyle/>
          <a:p>
            <a:r>
              <a:rPr lang="en-US" sz="4000" dirty="0"/>
              <a:t>Power and Privilege: Working with Youth/Students</a:t>
            </a:r>
            <a:endParaRPr sz="4000" dirty="0"/>
          </a:p>
        </p:txBody>
      </p:sp>
      <p:sp>
        <p:nvSpPr>
          <p:cNvPr id="4" name="Google Shape;73;p16">
            <a:extLst>
              <a:ext uri="{FF2B5EF4-FFF2-40B4-BE49-F238E27FC236}">
                <a16:creationId xmlns:a16="http://schemas.microsoft.com/office/drawing/2014/main" id="{71183169-AFAA-4841-91DE-069E827E0533}"/>
              </a:ext>
            </a:extLst>
          </p:cNvPr>
          <p:cNvSpPr txBox="1">
            <a:spLocks/>
          </p:cNvSpPr>
          <p:nvPr/>
        </p:nvSpPr>
        <p:spPr>
          <a:xfrm>
            <a:off x="731519" y="1280160"/>
            <a:ext cx="10728962" cy="4944794"/>
          </a:xfrm>
          <a:prstGeom prst="rect">
            <a:avLst/>
          </a:prstGeom>
        </p:spPr>
        <p:txBody>
          <a:bodyPr spcFirstLastPara="1" vert="horz" wrap="square" lIns="121900" tIns="121900" rIns="121900" bIns="12190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400"/>
              </a:lnSpc>
              <a:spcBef>
                <a:spcPts val="0"/>
              </a:spcBef>
              <a:spcAft>
                <a:spcPts val="1800"/>
              </a:spcAft>
              <a:buClr>
                <a:schemeClr val="accent2"/>
              </a:buClr>
              <a:buSzPct val="80000"/>
            </a:pPr>
            <a:r>
              <a:rPr lang="en-US" sz="2000" b="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If a youth/student you are working with discloses their LGBTQ identity:</a:t>
            </a:r>
          </a:p>
          <a:p>
            <a:pPr marL="228600" indent="-228600">
              <a:lnSpc>
                <a:spcPts val="2400"/>
              </a:lnSpc>
              <a:spcBef>
                <a:spcPts val="0"/>
              </a:spcBef>
              <a:spcAft>
                <a:spcPts val="2000"/>
              </a:spcAft>
              <a:buClr>
                <a:schemeClr val="accent2"/>
              </a:buClr>
              <a:buSzPct val="80000"/>
              <a:buFont typeface="Arial" panose="020B0604020202020204" pitchFamily="34" charset="0"/>
              <a:buChar char="•"/>
            </a:pPr>
            <a:r>
              <a:rPr lang="en-US" sz="2000" b="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Ask the youth/student if they are Out to family/friends?</a:t>
            </a:r>
          </a:p>
          <a:p>
            <a:pPr marL="228600" indent="-228600">
              <a:lnSpc>
                <a:spcPts val="2400"/>
              </a:lnSpc>
              <a:spcBef>
                <a:spcPts val="0"/>
              </a:spcBef>
              <a:spcAft>
                <a:spcPts val="2000"/>
              </a:spcAft>
              <a:buClr>
                <a:schemeClr val="accent2"/>
              </a:buClr>
              <a:buSzPct val="80000"/>
              <a:buFont typeface="Arial" panose="020B0604020202020204" pitchFamily="34" charset="0"/>
              <a:buChar char="•"/>
            </a:pPr>
            <a:r>
              <a:rPr lang="en-US" sz="2000" b="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Does student/youth currently feel safe with friends, family and community? </a:t>
            </a:r>
          </a:p>
          <a:p>
            <a:pPr marL="228600" indent="-228600">
              <a:lnSpc>
                <a:spcPts val="2400"/>
              </a:lnSpc>
              <a:spcBef>
                <a:spcPts val="0"/>
              </a:spcBef>
              <a:spcAft>
                <a:spcPts val="2000"/>
              </a:spcAft>
              <a:buClr>
                <a:schemeClr val="accent2"/>
              </a:buClr>
              <a:buSzPct val="80000"/>
              <a:buFont typeface="Arial" panose="020B0604020202020204" pitchFamily="34" charset="0"/>
              <a:buChar char="•"/>
            </a:pPr>
            <a:r>
              <a:rPr lang="en-US" sz="2000" b="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Ask youth/student if there is anything in particular they need related to their LGBTQ identity.</a:t>
            </a:r>
          </a:p>
          <a:p>
            <a:pPr marL="228600" indent="-228600">
              <a:lnSpc>
                <a:spcPts val="2400"/>
              </a:lnSpc>
              <a:spcBef>
                <a:spcPts val="0"/>
              </a:spcBef>
              <a:spcAft>
                <a:spcPts val="2000"/>
              </a:spcAft>
              <a:buClr>
                <a:schemeClr val="accent2"/>
              </a:buClr>
              <a:buSzPct val="80000"/>
              <a:buFont typeface="Arial" panose="020B0604020202020204" pitchFamily="34" charset="0"/>
              <a:buChar char="•"/>
            </a:pPr>
            <a:r>
              <a:rPr lang="en-US" sz="2000" b="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If youth/student expresses concern about their </a:t>
            </a:r>
            <a:br>
              <a:rPr lang="en-US" sz="2000" b="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br>
            <a:r>
              <a:rPr lang="en-US" sz="2000" b="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safety share local resources.</a:t>
            </a:r>
          </a:p>
          <a:p>
            <a:pPr marL="228600" indent="-228600">
              <a:lnSpc>
                <a:spcPts val="2400"/>
              </a:lnSpc>
              <a:spcBef>
                <a:spcPts val="0"/>
              </a:spcBef>
              <a:spcAft>
                <a:spcPts val="2000"/>
              </a:spcAft>
              <a:buClr>
                <a:schemeClr val="accent2"/>
              </a:buClr>
              <a:buSzPct val="80000"/>
              <a:buFont typeface="Arial" panose="020B0604020202020204" pitchFamily="34" charset="0"/>
              <a:buChar char="•"/>
            </a:pPr>
            <a:r>
              <a:rPr lang="en-US" sz="2000" b="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Offer to connect them to local resources/support </a:t>
            </a:r>
            <a:br>
              <a:rPr lang="en-US" sz="2000" b="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br>
            <a:r>
              <a:rPr lang="en-US" sz="2000" b="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who specialize in LGBTQ related issues.</a:t>
            </a:r>
          </a:p>
          <a:p>
            <a:pPr marL="228600" indent="-228600">
              <a:lnSpc>
                <a:spcPts val="2400"/>
              </a:lnSpc>
              <a:spcBef>
                <a:spcPts val="0"/>
              </a:spcBef>
              <a:spcAft>
                <a:spcPts val="2000"/>
              </a:spcAft>
              <a:buClr>
                <a:schemeClr val="accent2"/>
              </a:buClr>
              <a:buSzPct val="80000"/>
              <a:buFont typeface="Arial" panose="020B0604020202020204" pitchFamily="34" charset="0"/>
              <a:buChar char="•"/>
            </a:pPr>
            <a:r>
              <a:rPr lang="en-US" sz="2000" b="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Strategize with and listen to youth </a:t>
            </a:r>
          </a:p>
          <a:p>
            <a:pPr marL="228600" indent="-228600">
              <a:lnSpc>
                <a:spcPts val="1800"/>
              </a:lnSpc>
              <a:spcBef>
                <a:spcPts val="0"/>
              </a:spcBef>
              <a:spcAft>
                <a:spcPts val="1400"/>
              </a:spcAft>
              <a:buClr>
                <a:schemeClr val="accent2"/>
              </a:buClr>
              <a:buSzPct val="80000"/>
              <a:buFont typeface="Arial" panose="020B0604020202020204" pitchFamily="34" charset="0"/>
              <a:buChar char="•"/>
            </a:pPr>
            <a:endParaRPr lang="en-US" b="0" dirty="0"/>
          </a:p>
        </p:txBody>
      </p:sp>
      <p:pic>
        <p:nvPicPr>
          <p:cNvPr id="11" name="Google Shape;348;p54" descr="Meme of Morpheus from The Matrix with text: You are the chosen one">
            <a:extLst>
              <a:ext uri="{FF2B5EF4-FFF2-40B4-BE49-F238E27FC236}">
                <a16:creationId xmlns:a16="http://schemas.microsoft.com/office/drawing/2014/main" id="{1DC6D0BC-018E-4188-9104-AA7B2BAE2BFC}"/>
              </a:ext>
            </a:extLst>
          </p:cNvPr>
          <p:cNvPicPr preferRelativeResize="0"/>
          <p:nvPr/>
        </p:nvPicPr>
        <p:blipFill>
          <a:blip r:embed="rId4">
            <a:alphaModFix/>
          </a:blip>
          <a:stretch>
            <a:fillRect/>
          </a:stretch>
        </p:blipFill>
        <p:spPr>
          <a:xfrm>
            <a:off x="7547199" y="3639038"/>
            <a:ext cx="4095750" cy="2476500"/>
          </a:xfrm>
          <a:prstGeom prst="rect">
            <a:avLst/>
          </a:prstGeom>
          <a:noFill/>
          <a:ln>
            <a:noFill/>
          </a:ln>
        </p:spPr>
      </p:pic>
    </p:spTree>
    <p:custDataLst>
      <p:tags r:id="rId1"/>
    </p:custDataLst>
    <p:extLst>
      <p:ext uri="{BB962C8B-B14F-4D97-AF65-F5344CB8AC3E}">
        <p14:creationId xmlns:p14="http://schemas.microsoft.com/office/powerpoint/2010/main" val="2267043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A0722-2AF9-E372-7E7E-B56403849B9F}"/>
              </a:ext>
            </a:extLst>
          </p:cNvPr>
          <p:cNvSpPr>
            <a:spLocks noGrp="1"/>
          </p:cNvSpPr>
          <p:nvPr>
            <p:ph type="title"/>
          </p:nvPr>
        </p:nvSpPr>
        <p:spPr>
          <a:xfrm>
            <a:off x="210540" y="208084"/>
            <a:ext cx="11567984" cy="1125907"/>
          </a:xfrm>
        </p:spPr>
        <p:txBody>
          <a:bodyPr>
            <a:normAutofit/>
          </a:bodyPr>
          <a:lstStyle/>
          <a:p>
            <a:r>
              <a:rPr lang="en-US" dirty="0"/>
              <a:t>What Can I Do to Actively Support LGBTQ+ Youth?</a:t>
            </a:r>
          </a:p>
        </p:txBody>
      </p:sp>
      <p:sp>
        <p:nvSpPr>
          <p:cNvPr id="3" name="Content Placeholder 2">
            <a:extLst>
              <a:ext uri="{FF2B5EF4-FFF2-40B4-BE49-F238E27FC236}">
                <a16:creationId xmlns:a16="http://schemas.microsoft.com/office/drawing/2014/main" id="{A4485F4B-DEAC-E477-955D-36CD1E296DD5}"/>
              </a:ext>
            </a:extLst>
          </p:cNvPr>
          <p:cNvSpPr>
            <a:spLocks noGrp="1"/>
          </p:cNvSpPr>
          <p:nvPr>
            <p:ph idx="1"/>
          </p:nvPr>
        </p:nvSpPr>
        <p:spPr>
          <a:xfrm>
            <a:off x="413476" y="1333991"/>
            <a:ext cx="7292228" cy="5156444"/>
          </a:xfrm>
        </p:spPr>
        <p:txBody>
          <a:bodyPr>
            <a:normAutofit/>
          </a:bodyPr>
          <a:lstStyle/>
          <a:p>
            <a:pPr marL="266700" marR="0" lvl="0" indent="-266700" algn="l" rtl="0">
              <a:lnSpc>
                <a:spcPct val="105000"/>
              </a:lnSpc>
              <a:spcBef>
                <a:spcPts val="0"/>
              </a:spcBef>
              <a:spcAft>
                <a:spcPts val="0"/>
              </a:spcAft>
              <a:buSzPts val="1400"/>
              <a:buFont typeface="Arial"/>
              <a:buChar char="•"/>
            </a:pPr>
            <a:r>
              <a:rPr lang="en-US" sz="1900" b="0" i="0" u="none" strike="noStrike" cap="none" dirty="0">
                <a:solidFill>
                  <a:schemeClr val="accent4"/>
                </a:solidFill>
                <a:latin typeface="Helvetica Neue" panose="02000503000000020004" pitchFamily="2" charset="0"/>
                <a:ea typeface="Helvetica Neue" panose="02000503000000020004" pitchFamily="2" charset="0"/>
                <a:cs typeface="Helvetica Neue" panose="02000503000000020004" pitchFamily="2" charset="0"/>
                <a:sym typeface="Calibri"/>
              </a:rPr>
              <a:t>Model</a:t>
            </a:r>
            <a:r>
              <a:rPr lang="en-US" sz="1900" b="0" i="0" u="none" strike="noStrike" cap="none" dirty="0">
                <a:latin typeface="Helvetica Neue" panose="02000503000000020004" pitchFamily="2" charset="0"/>
                <a:ea typeface="Helvetica Neue" panose="02000503000000020004" pitchFamily="2" charset="0"/>
                <a:cs typeface="Helvetica Neue" panose="02000503000000020004" pitchFamily="2" charset="0"/>
                <a:sym typeface="Calibri"/>
              </a:rPr>
              <a:t> correct gender pronouns and name </a:t>
            </a:r>
            <a:endParaRPr lang="en-US" sz="1900" dirty="0">
              <a:latin typeface="Helvetica Neue" panose="02000503000000020004" pitchFamily="2" charset="0"/>
              <a:ea typeface="Helvetica Neue" panose="02000503000000020004" pitchFamily="2" charset="0"/>
              <a:cs typeface="Helvetica Neue" panose="02000503000000020004" pitchFamily="2" charset="0"/>
            </a:endParaRPr>
          </a:p>
          <a:p>
            <a:pPr marL="266700" marR="0" lvl="0" indent="-266700" algn="l" rtl="0">
              <a:lnSpc>
                <a:spcPct val="105000"/>
              </a:lnSpc>
              <a:spcBef>
                <a:spcPts val="800"/>
              </a:spcBef>
              <a:spcAft>
                <a:spcPts val="0"/>
              </a:spcAft>
              <a:buSzPts val="1400"/>
              <a:buFont typeface="Arial"/>
              <a:buChar char="•"/>
            </a:pPr>
            <a:r>
              <a:rPr lang="en-US" sz="1900" dirty="0">
                <a:solidFill>
                  <a:schemeClr val="accent4"/>
                </a:solidFill>
                <a:latin typeface="Helvetica Neue" panose="02000503000000020004" pitchFamily="2" charset="0"/>
                <a:ea typeface="Helvetica Neue" panose="02000503000000020004" pitchFamily="2" charset="0"/>
                <a:cs typeface="Helvetica Neue" panose="02000503000000020004" pitchFamily="2" charset="0"/>
                <a:sym typeface="Calibri"/>
              </a:rPr>
              <a:t>Do not say</a:t>
            </a:r>
            <a:r>
              <a:rPr lang="en-US" sz="1900" b="0" i="0" u="none" strike="noStrike" cap="none" dirty="0">
                <a:solidFill>
                  <a:schemeClr val="accent4"/>
                </a:solidFill>
                <a:latin typeface="Helvetica Neue" panose="02000503000000020004" pitchFamily="2" charset="0"/>
                <a:ea typeface="Helvetica Neue" panose="02000503000000020004" pitchFamily="2" charset="0"/>
                <a:cs typeface="Helvetica Neue" panose="02000503000000020004" pitchFamily="2" charset="0"/>
                <a:sym typeface="Calibri"/>
              </a:rPr>
              <a:t>, “what’s your real name?” </a:t>
            </a:r>
            <a:r>
              <a:rPr lang="en-US" sz="1900" b="0" i="0" u="none" strike="noStrike" cap="none" dirty="0">
                <a:latin typeface="Helvetica Neue" panose="02000503000000020004" pitchFamily="2" charset="0"/>
                <a:ea typeface="Helvetica Neue" panose="02000503000000020004" pitchFamily="2" charset="0"/>
                <a:cs typeface="Helvetica Neue" panose="02000503000000020004" pitchFamily="2" charset="0"/>
                <a:sym typeface="Calibri"/>
              </a:rPr>
              <a:t>because </a:t>
            </a:r>
            <a:r>
              <a:rPr lang="en-US" sz="1900" dirty="0">
                <a:latin typeface="Helvetica Neue" panose="02000503000000020004" pitchFamily="2" charset="0"/>
                <a:ea typeface="Helvetica Neue" panose="02000503000000020004" pitchFamily="2" charset="0"/>
                <a:cs typeface="Helvetica Neue" panose="02000503000000020004" pitchFamily="2" charset="0"/>
                <a:sym typeface="Calibri"/>
              </a:rPr>
              <a:t>you suspect the student/youth </a:t>
            </a:r>
            <a:r>
              <a:rPr lang="en-US" sz="1900" b="0" i="0" u="none" strike="noStrike" cap="none" dirty="0">
                <a:latin typeface="Helvetica Neue" panose="02000503000000020004" pitchFamily="2" charset="0"/>
                <a:ea typeface="Helvetica Neue" panose="02000503000000020004" pitchFamily="2" charset="0"/>
                <a:cs typeface="Helvetica Neue" panose="02000503000000020004" pitchFamily="2" charset="0"/>
                <a:sym typeface="Calibri"/>
              </a:rPr>
              <a:t>provided their ch</a:t>
            </a:r>
            <a:r>
              <a:rPr lang="en-US" sz="1900" dirty="0">
                <a:latin typeface="Helvetica Neue" panose="02000503000000020004" pitchFamily="2" charset="0"/>
                <a:ea typeface="Helvetica Neue" panose="02000503000000020004" pitchFamily="2" charset="0"/>
                <a:cs typeface="Helvetica Neue" panose="02000503000000020004" pitchFamily="2" charset="0"/>
                <a:sym typeface="Calibri"/>
              </a:rPr>
              <a:t>osen</a:t>
            </a:r>
            <a:r>
              <a:rPr lang="en-US" sz="1900" b="0" i="0" u="none" strike="noStrike" cap="none" dirty="0">
                <a:latin typeface="Helvetica Neue" panose="02000503000000020004" pitchFamily="2" charset="0"/>
                <a:ea typeface="Helvetica Neue" panose="02000503000000020004" pitchFamily="2" charset="0"/>
                <a:cs typeface="Helvetica Neue" panose="02000503000000020004" pitchFamily="2" charset="0"/>
                <a:sym typeface="Calibri"/>
              </a:rPr>
              <a:t> name. You can clarify their legal name if different for paperwork.</a:t>
            </a:r>
            <a:endParaRPr lang="en-US" sz="1900" dirty="0">
              <a:latin typeface="Helvetica Neue" panose="02000503000000020004" pitchFamily="2" charset="0"/>
              <a:ea typeface="Helvetica Neue" panose="02000503000000020004" pitchFamily="2" charset="0"/>
              <a:cs typeface="Helvetica Neue" panose="02000503000000020004" pitchFamily="2" charset="0"/>
            </a:endParaRPr>
          </a:p>
          <a:p>
            <a:pPr marL="266700" marR="0" lvl="0" indent="-266700" algn="l" rtl="0">
              <a:lnSpc>
                <a:spcPct val="105000"/>
              </a:lnSpc>
              <a:spcBef>
                <a:spcPts val="800"/>
              </a:spcBef>
              <a:spcAft>
                <a:spcPts val="0"/>
              </a:spcAft>
              <a:buSzPts val="1400"/>
              <a:buFont typeface="Arial"/>
              <a:buChar char="•"/>
            </a:pPr>
            <a:r>
              <a:rPr lang="en-US" sz="1900" b="0" i="0" u="none" strike="noStrike" cap="none" dirty="0">
                <a:solidFill>
                  <a:schemeClr val="accent4"/>
                </a:solidFill>
                <a:latin typeface="Helvetica Neue" panose="02000503000000020004" pitchFamily="2" charset="0"/>
                <a:ea typeface="Helvetica Neue" panose="02000503000000020004" pitchFamily="2" charset="0"/>
                <a:cs typeface="Helvetica Neue" panose="02000503000000020004" pitchFamily="2" charset="0"/>
                <a:sym typeface="Calibri"/>
              </a:rPr>
              <a:t>Correct other people </a:t>
            </a:r>
            <a:r>
              <a:rPr lang="en-US" sz="1900" b="0" i="0" u="none" strike="noStrike" cap="none" dirty="0">
                <a:latin typeface="Helvetica Neue" panose="02000503000000020004" pitchFamily="2" charset="0"/>
                <a:ea typeface="Helvetica Neue" panose="02000503000000020004" pitchFamily="2" charset="0"/>
                <a:cs typeface="Helvetica Neue" panose="02000503000000020004" pitchFamily="2" charset="0"/>
                <a:sym typeface="Calibri"/>
              </a:rPr>
              <a:t>as needed</a:t>
            </a:r>
            <a:endParaRPr lang="en-US" sz="1900" dirty="0">
              <a:latin typeface="Helvetica Neue" panose="02000503000000020004" pitchFamily="2" charset="0"/>
              <a:ea typeface="Helvetica Neue" panose="02000503000000020004" pitchFamily="2" charset="0"/>
              <a:cs typeface="Helvetica Neue" panose="02000503000000020004" pitchFamily="2" charset="0"/>
            </a:endParaRPr>
          </a:p>
          <a:p>
            <a:pPr marL="266700" marR="0" lvl="0" indent="-266700" algn="l" rtl="0">
              <a:lnSpc>
                <a:spcPct val="105000"/>
              </a:lnSpc>
              <a:spcBef>
                <a:spcPts val="800"/>
              </a:spcBef>
              <a:spcAft>
                <a:spcPts val="0"/>
              </a:spcAft>
              <a:buSzPts val="1400"/>
              <a:buFont typeface="Arial"/>
              <a:buChar char="•"/>
            </a:pPr>
            <a:r>
              <a:rPr lang="en-US" sz="1900" b="0" i="0" u="none" strike="noStrike" cap="none" dirty="0">
                <a:latin typeface="Helvetica Neue" panose="02000503000000020004" pitchFamily="2" charset="0"/>
                <a:ea typeface="Helvetica Neue" panose="02000503000000020004" pitchFamily="2" charset="0"/>
                <a:cs typeface="Helvetica Neue" panose="02000503000000020004" pitchFamily="2" charset="0"/>
                <a:sym typeface="Calibri"/>
              </a:rPr>
              <a:t>Provide resources</a:t>
            </a:r>
            <a:endParaRPr lang="en-US" sz="1900" dirty="0">
              <a:latin typeface="Helvetica Neue" panose="02000503000000020004" pitchFamily="2" charset="0"/>
              <a:ea typeface="Helvetica Neue" panose="02000503000000020004" pitchFamily="2" charset="0"/>
              <a:cs typeface="Helvetica Neue" panose="02000503000000020004" pitchFamily="2" charset="0"/>
            </a:endParaRPr>
          </a:p>
          <a:p>
            <a:pPr marL="266700" marR="0" lvl="0" indent="-266700" algn="l" rtl="0">
              <a:lnSpc>
                <a:spcPct val="105000"/>
              </a:lnSpc>
              <a:spcBef>
                <a:spcPts val="800"/>
              </a:spcBef>
              <a:spcAft>
                <a:spcPts val="0"/>
              </a:spcAft>
              <a:buSzPts val="1400"/>
              <a:buFont typeface="Arial"/>
              <a:buChar char="•"/>
            </a:pPr>
            <a:r>
              <a:rPr lang="en-US" sz="1900" b="0" i="0" u="none" strike="noStrike" cap="none" dirty="0">
                <a:latin typeface="Helvetica Neue" panose="02000503000000020004" pitchFamily="2" charset="0"/>
                <a:ea typeface="Helvetica Neue" panose="02000503000000020004" pitchFamily="2" charset="0"/>
                <a:cs typeface="Helvetica Neue" panose="02000503000000020004" pitchFamily="2" charset="0"/>
                <a:sym typeface="Calibri"/>
              </a:rPr>
              <a:t>Get involved and </a:t>
            </a:r>
            <a:r>
              <a:rPr lang="en-US" sz="1900" b="0" i="0" u="none" strike="noStrike" cap="none" dirty="0">
                <a:solidFill>
                  <a:schemeClr val="accent4"/>
                </a:solidFill>
                <a:latin typeface="Helvetica Neue" panose="02000503000000020004" pitchFamily="2" charset="0"/>
                <a:ea typeface="Helvetica Neue" panose="02000503000000020004" pitchFamily="2" charset="0"/>
                <a:cs typeface="Helvetica Neue" panose="02000503000000020004" pitchFamily="2" charset="0"/>
                <a:sym typeface="Calibri"/>
              </a:rPr>
              <a:t>build relationships/partnerships with local LGBTQ+ organizations</a:t>
            </a:r>
            <a:r>
              <a:rPr lang="en-US" sz="1900" dirty="0">
                <a:solidFill>
                  <a:schemeClr val="accent4"/>
                </a:solidFill>
                <a:latin typeface="Helvetica Neue" panose="02000503000000020004" pitchFamily="2" charset="0"/>
                <a:ea typeface="Helvetica Neue" panose="02000503000000020004" pitchFamily="2" charset="0"/>
                <a:cs typeface="Helvetica Neue" panose="02000503000000020004" pitchFamily="2" charset="0"/>
                <a:sym typeface="Calibri"/>
              </a:rPr>
              <a:t> </a:t>
            </a:r>
            <a:r>
              <a:rPr lang="en-US" sz="1900" dirty="0">
                <a:latin typeface="Helvetica Neue" panose="02000503000000020004" pitchFamily="2" charset="0"/>
                <a:ea typeface="Helvetica Neue" panose="02000503000000020004" pitchFamily="2" charset="0"/>
                <a:cs typeface="Helvetica Neue" panose="02000503000000020004" pitchFamily="2" charset="0"/>
                <a:sym typeface="Calibri"/>
              </a:rPr>
              <a:t>and resources</a:t>
            </a:r>
            <a:endParaRPr lang="en-US" sz="1900" dirty="0">
              <a:latin typeface="Helvetica Neue" panose="02000503000000020004" pitchFamily="2" charset="0"/>
              <a:ea typeface="Helvetica Neue" panose="02000503000000020004" pitchFamily="2" charset="0"/>
              <a:cs typeface="Helvetica Neue" panose="02000503000000020004" pitchFamily="2" charset="0"/>
            </a:endParaRPr>
          </a:p>
          <a:p>
            <a:pPr marL="266700" marR="0" lvl="0" indent="-266700" algn="l" rtl="0">
              <a:lnSpc>
                <a:spcPct val="105000"/>
              </a:lnSpc>
              <a:spcBef>
                <a:spcPts val="800"/>
              </a:spcBef>
              <a:spcAft>
                <a:spcPts val="0"/>
              </a:spcAft>
              <a:buSzPts val="1400"/>
              <a:buFont typeface="Arial"/>
              <a:buChar char="•"/>
            </a:pPr>
            <a:r>
              <a:rPr lang="en-US" sz="1900" b="0" i="0" u="none" strike="noStrike" cap="none" dirty="0">
                <a:solidFill>
                  <a:schemeClr val="accent4"/>
                </a:solidFill>
                <a:latin typeface="Helvetica Neue" panose="02000503000000020004" pitchFamily="2" charset="0"/>
                <a:ea typeface="Helvetica Neue" panose="02000503000000020004" pitchFamily="2" charset="0"/>
                <a:cs typeface="Helvetica Neue" panose="02000503000000020004" pitchFamily="2" charset="0"/>
                <a:sym typeface="Calibri"/>
              </a:rPr>
              <a:t>Assist in educating others</a:t>
            </a:r>
            <a:r>
              <a:rPr lang="en-US" sz="1900" b="0" i="0" u="none" strike="noStrike" cap="none" dirty="0">
                <a:latin typeface="Helvetica Neue" panose="02000503000000020004" pitchFamily="2" charset="0"/>
                <a:ea typeface="Helvetica Neue" panose="02000503000000020004" pitchFamily="2" charset="0"/>
                <a:cs typeface="Helvetica Neue" panose="02000503000000020004" pitchFamily="2" charset="0"/>
                <a:sym typeface="Calibri"/>
              </a:rPr>
              <a:t> (partners, families, </a:t>
            </a:r>
            <a:r>
              <a:rPr lang="en-US" sz="1900" dirty="0">
                <a:latin typeface="Helvetica Neue" panose="02000503000000020004" pitchFamily="2" charset="0"/>
                <a:ea typeface="Helvetica Neue" panose="02000503000000020004" pitchFamily="2" charset="0"/>
                <a:cs typeface="Helvetica Neue" panose="02000503000000020004" pitchFamily="2" charset="0"/>
                <a:sym typeface="Calibri"/>
              </a:rPr>
              <a:t>employers)</a:t>
            </a:r>
            <a:endParaRPr lang="en-US" sz="1900" dirty="0">
              <a:latin typeface="Helvetica Neue" panose="02000503000000020004" pitchFamily="2" charset="0"/>
              <a:ea typeface="Helvetica Neue" panose="02000503000000020004" pitchFamily="2" charset="0"/>
              <a:cs typeface="Helvetica Neue" panose="02000503000000020004" pitchFamily="2" charset="0"/>
            </a:endParaRPr>
          </a:p>
          <a:p>
            <a:pPr marL="266700" marR="0" lvl="0" indent="-266700" algn="l" rtl="0">
              <a:lnSpc>
                <a:spcPct val="105000"/>
              </a:lnSpc>
              <a:spcBef>
                <a:spcPts val="800"/>
              </a:spcBef>
              <a:spcAft>
                <a:spcPts val="0"/>
              </a:spcAft>
              <a:buSzPts val="1400"/>
              <a:buFont typeface="Arial"/>
              <a:buChar char="•"/>
            </a:pPr>
            <a:r>
              <a:rPr lang="en-US" sz="1900" b="0" i="0" u="none" strike="noStrike" cap="none" dirty="0">
                <a:solidFill>
                  <a:schemeClr val="accent4"/>
                </a:solidFill>
                <a:latin typeface="Helvetica Neue" panose="02000503000000020004" pitchFamily="2" charset="0"/>
                <a:ea typeface="Helvetica Neue" panose="02000503000000020004" pitchFamily="2" charset="0"/>
                <a:cs typeface="Helvetica Neue" panose="02000503000000020004" pitchFamily="2" charset="0"/>
                <a:sym typeface="Calibri"/>
              </a:rPr>
              <a:t>Create open and affirming office spaces</a:t>
            </a:r>
            <a:r>
              <a:rPr lang="en-US" sz="1900" b="0" i="0" u="none" strike="noStrike" cap="none" dirty="0">
                <a:latin typeface="Helvetica Neue" panose="02000503000000020004" pitchFamily="2" charset="0"/>
                <a:ea typeface="Helvetica Neue" panose="02000503000000020004" pitchFamily="2" charset="0"/>
                <a:cs typeface="Helvetica Neue" panose="02000503000000020004" pitchFamily="2" charset="0"/>
                <a:sym typeface="Calibri"/>
              </a:rPr>
              <a:t> (flyers, stickers, intake forms, all gender restrooms, training, etc.)</a:t>
            </a:r>
            <a:endParaRPr lang="en-US" sz="1900" dirty="0">
              <a:latin typeface="Helvetica Neue" panose="02000503000000020004" pitchFamily="2" charset="0"/>
              <a:ea typeface="Helvetica Neue" panose="02000503000000020004" pitchFamily="2" charset="0"/>
              <a:cs typeface="Helvetica Neue" panose="02000503000000020004" pitchFamily="2" charset="0"/>
            </a:endParaRPr>
          </a:p>
          <a:p>
            <a:pPr marL="266700" marR="0" lvl="0" indent="-266700" algn="l" rtl="0">
              <a:lnSpc>
                <a:spcPct val="105000"/>
              </a:lnSpc>
              <a:spcBef>
                <a:spcPts val="800"/>
              </a:spcBef>
              <a:spcAft>
                <a:spcPts val="800"/>
              </a:spcAft>
              <a:buSzPts val="1400"/>
              <a:buFont typeface="Arial"/>
              <a:buChar char="•"/>
            </a:pPr>
            <a:r>
              <a:rPr lang="en-US" sz="1900" dirty="0">
                <a:solidFill>
                  <a:schemeClr val="accent4"/>
                </a:solidFill>
                <a:latin typeface="Helvetica Neue" panose="02000503000000020004" pitchFamily="2" charset="0"/>
                <a:ea typeface="Helvetica Neue" panose="02000503000000020004" pitchFamily="2" charset="0"/>
                <a:cs typeface="Helvetica Neue" panose="02000503000000020004" pitchFamily="2" charset="0"/>
                <a:sym typeface="Calibri"/>
              </a:rPr>
              <a:t>Do your best</a:t>
            </a:r>
            <a:r>
              <a:rPr lang="en-US" sz="1900" dirty="0">
                <a:latin typeface="Helvetica Neue" panose="02000503000000020004" pitchFamily="2" charset="0"/>
                <a:ea typeface="Helvetica Neue" panose="02000503000000020004" pitchFamily="2" charset="0"/>
                <a:cs typeface="Helvetica Neue" panose="02000503000000020004" pitchFamily="2" charset="0"/>
                <a:sym typeface="Calibri"/>
              </a:rPr>
              <a:t> to create conditions for</a:t>
            </a:r>
            <a:r>
              <a:rPr lang="en-US" sz="1900" b="0" i="0" u="none" strike="noStrike" cap="none" dirty="0">
                <a:latin typeface="Helvetica Neue" panose="02000503000000020004" pitchFamily="2" charset="0"/>
                <a:ea typeface="Helvetica Neue" panose="02000503000000020004" pitchFamily="2" charset="0"/>
                <a:cs typeface="Helvetica Neue" panose="02000503000000020004" pitchFamily="2" charset="0"/>
                <a:sym typeface="Calibri"/>
              </a:rPr>
              <a:t> </a:t>
            </a:r>
            <a:r>
              <a:rPr lang="en-US" sz="1900" dirty="0">
                <a:latin typeface="Helvetica Neue" panose="02000503000000020004" pitchFamily="2" charset="0"/>
                <a:ea typeface="Helvetica Neue" panose="02000503000000020004" pitchFamily="2" charset="0"/>
                <a:cs typeface="Helvetica Neue" panose="02000503000000020004" pitchFamily="2" charset="0"/>
                <a:sym typeface="Calibri"/>
              </a:rPr>
              <a:t>students/youth</a:t>
            </a:r>
            <a:r>
              <a:rPr lang="en-US" sz="1900" b="0" i="0" u="none" strike="noStrike" cap="none" dirty="0">
                <a:latin typeface="Helvetica Neue" panose="02000503000000020004" pitchFamily="2" charset="0"/>
                <a:ea typeface="Helvetica Neue" panose="02000503000000020004" pitchFamily="2" charset="0"/>
                <a:cs typeface="Helvetica Neue" panose="02000503000000020004" pitchFamily="2" charset="0"/>
                <a:sym typeface="Calibri"/>
              </a:rPr>
              <a:t> to disclose </a:t>
            </a:r>
            <a:r>
              <a:rPr lang="en-US" sz="1900" dirty="0">
                <a:latin typeface="Helvetica Neue" panose="02000503000000020004" pitchFamily="2" charset="0"/>
                <a:ea typeface="Helvetica Neue" panose="02000503000000020004" pitchFamily="2" charset="0"/>
                <a:cs typeface="Helvetica Neue" panose="02000503000000020004" pitchFamily="2" charset="0"/>
                <a:sym typeface="Calibri"/>
              </a:rPr>
              <a:t>their</a:t>
            </a:r>
            <a:r>
              <a:rPr lang="en-US" sz="1900" b="0" i="0" u="none" strike="noStrike" cap="none" dirty="0">
                <a:latin typeface="Helvetica Neue" panose="02000503000000020004" pitchFamily="2" charset="0"/>
                <a:ea typeface="Helvetica Neue" panose="02000503000000020004" pitchFamily="2" charset="0"/>
                <a:cs typeface="Helvetica Neue" panose="02000503000000020004" pitchFamily="2" charset="0"/>
                <a:sym typeface="Calibri"/>
              </a:rPr>
              <a:t> </a:t>
            </a:r>
            <a:r>
              <a:rPr lang="en-US" sz="1900" dirty="0">
                <a:latin typeface="Helvetica Neue" panose="02000503000000020004" pitchFamily="2" charset="0"/>
                <a:ea typeface="Helvetica Neue" panose="02000503000000020004" pitchFamily="2" charset="0"/>
                <a:cs typeface="Helvetica Neue" panose="02000503000000020004" pitchFamily="2" charset="0"/>
                <a:sym typeface="Calibri"/>
              </a:rPr>
              <a:t>identity and</a:t>
            </a:r>
            <a:r>
              <a:rPr lang="en-US" sz="1900" b="0" i="0" u="none" strike="noStrike" cap="none" dirty="0">
                <a:latin typeface="Helvetica Neue" panose="02000503000000020004" pitchFamily="2" charset="0"/>
                <a:ea typeface="Helvetica Neue" panose="02000503000000020004" pitchFamily="2" charset="0"/>
                <a:cs typeface="Helvetica Neue" panose="02000503000000020004" pitchFamily="2" charset="0"/>
                <a:sym typeface="Calibri"/>
              </a:rPr>
              <a:t> tell you their stories w/o judgment</a:t>
            </a:r>
            <a:r>
              <a:rPr lang="en-US" sz="2300" b="0" i="0" u="none" strike="noStrike" cap="none" dirty="0">
                <a:solidFill>
                  <a:srgbClr val="000000"/>
                </a:solidFill>
                <a:latin typeface="Calibri"/>
                <a:ea typeface="Calibri"/>
                <a:cs typeface="Calibri"/>
                <a:sym typeface="Calibri"/>
              </a:rPr>
              <a:t> </a:t>
            </a:r>
            <a:endParaRPr lang="en-US" sz="2300" dirty="0"/>
          </a:p>
          <a:p>
            <a:endParaRPr lang="en-US" dirty="0"/>
          </a:p>
        </p:txBody>
      </p:sp>
      <p:pic>
        <p:nvPicPr>
          <p:cNvPr id="4" name="Google Shape;370;p58" descr="1st cartoon frame shows SpongeBob SquarePants holding piece of paper with the words: school work with my deadname all over it. 2nd cartoon frame SpongeBob SquarePants is looking at the piece of paper. 3rd cartoon frame SpongeBob SquarePants is putting piece of paper in fire. Last cartoon frame SpongeBob SquarePants is warming his hands over the fire.">
            <a:extLst>
              <a:ext uri="{FF2B5EF4-FFF2-40B4-BE49-F238E27FC236}">
                <a16:creationId xmlns:a16="http://schemas.microsoft.com/office/drawing/2014/main" id="{9176113D-0CD0-4177-2468-E9A3E6D3C0CA}"/>
              </a:ext>
            </a:extLst>
          </p:cNvPr>
          <p:cNvPicPr preferRelativeResize="0"/>
          <p:nvPr/>
        </p:nvPicPr>
        <p:blipFill rotWithShape="1">
          <a:blip r:embed="rId2">
            <a:alphaModFix/>
          </a:blip>
          <a:srcRect/>
          <a:stretch/>
        </p:blipFill>
        <p:spPr>
          <a:xfrm>
            <a:off x="8182709" y="1399688"/>
            <a:ext cx="3349621" cy="4489204"/>
          </a:xfrm>
          <a:prstGeom prst="rect">
            <a:avLst/>
          </a:prstGeom>
          <a:noFill/>
          <a:ln w="31750" cap="flat" cmpd="sng">
            <a:solidFill>
              <a:srgbClr val="F9FCF8"/>
            </a:solidFill>
            <a:prstDash val="solid"/>
            <a:round/>
            <a:headEnd type="none" w="sm" len="sm"/>
            <a:tailEnd type="none" w="sm" len="sm"/>
          </a:ln>
        </p:spPr>
      </p:pic>
    </p:spTree>
    <p:extLst>
      <p:ext uri="{BB962C8B-B14F-4D97-AF65-F5344CB8AC3E}">
        <p14:creationId xmlns:p14="http://schemas.microsoft.com/office/powerpoint/2010/main" val="3584930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A0722-2AF9-E372-7E7E-B56403849B9F}"/>
              </a:ext>
            </a:extLst>
          </p:cNvPr>
          <p:cNvSpPr>
            <a:spLocks noGrp="1"/>
          </p:cNvSpPr>
          <p:nvPr>
            <p:ph type="title"/>
          </p:nvPr>
        </p:nvSpPr>
        <p:spPr>
          <a:xfrm>
            <a:off x="210540" y="208084"/>
            <a:ext cx="11567984" cy="1125907"/>
          </a:xfrm>
        </p:spPr>
        <p:txBody>
          <a:bodyPr>
            <a:normAutofit/>
          </a:bodyPr>
          <a:lstStyle/>
          <a:p>
            <a:r>
              <a:rPr lang="en-US" dirty="0"/>
              <a:t>What Can I Do to Actively Support LGBTQ+ Youth (Continued)?</a:t>
            </a:r>
          </a:p>
        </p:txBody>
      </p:sp>
      <p:sp>
        <p:nvSpPr>
          <p:cNvPr id="3" name="Content Placeholder 2">
            <a:extLst>
              <a:ext uri="{FF2B5EF4-FFF2-40B4-BE49-F238E27FC236}">
                <a16:creationId xmlns:a16="http://schemas.microsoft.com/office/drawing/2014/main" id="{A4485F4B-DEAC-E477-955D-36CD1E296DD5}"/>
              </a:ext>
            </a:extLst>
          </p:cNvPr>
          <p:cNvSpPr>
            <a:spLocks noGrp="1"/>
          </p:cNvSpPr>
          <p:nvPr>
            <p:ph idx="1"/>
          </p:nvPr>
        </p:nvSpPr>
        <p:spPr>
          <a:xfrm>
            <a:off x="413476" y="1333991"/>
            <a:ext cx="7292228" cy="5156444"/>
          </a:xfrm>
        </p:spPr>
        <p:txBody>
          <a:bodyPr>
            <a:normAutofit fontScale="92500"/>
          </a:bodyPr>
          <a:lstStyle/>
          <a:p>
            <a:pPr marL="266700" marR="0" lvl="0" indent="-266700" algn="l" rtl="0">
              <a:lnSpc>
                <a:spcPct val="105000"/>
              </a:lnSpc>
              <a:spcBef>
                <a:spcPts val="0"/>
              </a:spcBef>
              <a:spcAft>
                <a:spcPts val="0"/>
              </a:spcAft>
              <a:buSzPts val="1400"/>
              <a:buFont typeface="Arial"/>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sym typeface="Calibri"/>
              </a:rPr>
              <a:t>When working with students and youth in group settings ensure you have </a:t>
            </a:r>
            <a:r>
              <a:rPr lang="en-US" sz="2200" dirty="0">
                <a:solidFill>
                  <a:schemeClr val="accent4"/>
                </a:solidFill>
                <a:latin typeface="Helvetica Neue" panose="02000503000000020004" pitchFamily="2" charset="0"/>
                <a:ea typeface="Helvetica Neue" panose="02000503000000020004" pitchFamily="2" charset="0"/>
                <a:cs typeface="Helvetica Neue" panose="02000503000000020004" pitchFamily="2" charset="0"/>
                <a:sym typeface="Calibri"/>
              </a:rPr>
              <a:t>established comprehensive and clear anti-bullying and anti-discrimination policies that are inclusive of gender identity, gender expression</a:t>
            </a:r>
            <a:r>
              <a:rPr lang="en-US" sz="2200" dirty="0">
                <a:latin typeface="Helvetica Neue" panose="02000503000000020004" pitchFamily="2" charset="0"/>
                <a:ea typeface="Helvetica Neue" panose="02000503000000020004" pitchFamily="2" charset="0"/>
                <a:cs typeface="Helvetica Neue" panose="02000503000000020004" pitchFamily="2" charset="0"/>
                <a:sym typeface="Calibri"/>
              </a:rPr>
              <a:t>, and sexual orientation. </a:t>
            </a:r>
          </a:p>
          <a:p>
            <a:pPr marL="685800" marR="0" lvl="1" indent="-234950" algn="l" rtl="0">
              <a:lnSpc>
                <a:spcPct val="105000"/>
              </a:lnSpc>
              <a:spcBef>
                <a:spcPts val="0"/>
              </a:spcBef>
              <a:spcAft>
                <a:spcPts val="0"/>
              </a:spcAft>
              <a:buClr>
                <a:schemeClr val="accent4"/>
              </a:buClr>
              <a:buSzPts val="1100"/>
              <a:buFont typeface="Calibri"/>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sym typeface="Calibri"/>
              </a:rPr>
              <a:t>Policy should include a way for students/youth to report harassment or bullying confidentially. </a:t>
            </a:r>
          </a:p>
          <a:p>
            <a:pPr marL="685800" marR="0" lvl="1" indent="-234950" algn="l" rtl="0">
              <a:lnSpc>
                <a:spcPct val="105000"/>
              </a:lnSpc>
              <a:spcBef>
                <a:spcPts val="0"/>
              </a:spcBef>
              <a:spcAft>
                <a:spcPts val="0"/>
              </a:spcAft>
              <a:buClr>
                <a:schemeClr val="accent4"/>
              </a:buClr>
              <a:buSzPts val="1100"/>
              <a:buFont typeface="Calibri"/>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sym typeface="Calibri"/>
              </a:rPr>
              <a:t>Policy should include harassment and discrimination response strategies like the youth restorative justice framework and/or positive behavioral interventions and supports (as opposed to zero tolerance policies which research shows disproportionately affect already marginalized populations).</a:t>
            </a:r>
          </a:p>
          <a:p>
            <a:pPr marL="266700" marR="0" lvl="0" indent="-247650" algn="l" rtl="0">
              <a:lnSpc>
                <a:spcPct val="105000"/>
              </a:lnSpc>
              <a:spcBef>
                <a:spcPts val="0"/>
              </a:spcBef>
              <a:spcAft>
                <a:spcPts val="0"/>
              </a:spcAft>
              <a:buSzPts val="1100"/>
              <a:buFont typeface="Calibri"/>
              <a:buChar char="•"/>
            </a:pPr>
            <a:r>
              <a:rPr lang="en-US" sz="2200" dirty="0">
                <a:latin typeface="Helvetica Neue" panose="02000503000000020004" pitchFamily="2" charset="0"/>
                <a:ea typeface="Helvetica Neue" panose="02000503000000020004" pitchFamily="2" charset="0"/>
                <a:cs typeface="Helvetica Neue" panose="02000503000000020004" pitchFamily="2" charset="0"/>
                <a:sym typeface="Calibri"/>
              </a:rPr>
              <a:t>Ensure </a:t>
            </a:r>
            <a:r>
              <a:rPr lang="en-US" sz="2200" dirty="0">
                <a:solidFill>
                  <a:schemeClr val="accent4"/>
                </a:solidFill>
                <a:latin typeface="Helvetica Neue" panose="02000503000000020004" pitchFamily="2" charset="0"/>
                <a:ea typeface="Helvetica Neue" panose="02000503000000020004" pitchFamily="2" charset="0"/>
                <a:cs typeface="Helvetica Neue" panose="02000503000000020004" pitchFamily="2" charset="0"/>
                <a:sym typeface="Calibri"/>
              </a:rPr>
              <a:t>dress codes and/or dress expectations are gender inclusive</a:t>
            </a:r>
            <a:r>
              <a:rPr lang="en-US" sz="2200" dirty="0">
                <a:latin typeface="Helvetica Neue" panose="02000503000000020004" pitchFamily="2" charset="0"/>
                <a:ea typeface="Helvetica Neue" panose="02000503000000020004" pitchFamily="2" charset="0"/>
                <a:cs typeface="Helvetica Neue" panose="02000503000000020004" pitchFamily="2" charset="0"/>
                <a:sym typeface="Calibri"/>
              </a:rPr>
              <a:t>.</a:t>
            </a:r>
          </a:p>
          <a:p>
            <a:pPr marL="266700" marR="0" lvl="0" indent="-266700" algn="l" rtl="0">
              <a:lnSpc>
                <a:spcPct val="105000"/>
              </a:lnSpc>
              <a:spcBef>
                <a:spcPts val="0"/>
              </a:spcBef>
              <a:spcAft>
                <a:spcPts val="0"/>
              </a:spcAft>
              <a:buClr>
                <a:schemeClr val="accent1"/>
              </a:buClr>
              <a:buSzPts val="1400"/>
              <a:buFont typeface="Arial"/>
              <a:buChar char="•"/>
            </a:pPr>
            <a:endParaRPr lang="en-US" sz="2300" dirty="0"/>
          </a:p>
          <a:p>
            <a:endParaRPr lang="en-US" dirty="0"/>
          </a:p>
        </p:txBody>
      </p:sp>
      <p:pic>
        <p:nvPicPr>
          <p:cNvPr id="5" name="Google Shape;383;p59" descr="Cartoon Character Alice in Wonderland faces forward with both hands out and a look of concern on her face. Text reads &quot;What do you mean...there is no anti-bullying policy?&quot;" title="Anti-Bullying Policy Meme">
            <a:extLst>
              <a:ext uri="{FF2B5EF4-FFF2-40B4-BE49-F238E27FC236}">
                <a16:creationId xmlns:a16="http://schemas.microsoft.com/office/drawing/2014/main" id="{E2FFA9B2-4B41-F060-AC05-7C93158674A1}"/>
              </a:ext>
            </a:extLst>
          </p:cNvPr>
          <p:cNvPicPr preferRelativeResize="0"/>
          <p:nvPr/>
        </p:nvPicPr>
        <p:blipFill>
          <a:blip r:embed="rId2">
            <a:alphaModFix/>
          </a:blip>
          <a:stretch>
            <a:fillRect/>
          </a:stretch>
        </p:blipFill>
        <p:spPr>
          <a:xfrm>
            <a:off x="7705705" y="1699846"/>
            <a:ext cx="4072820" cy="3171404"/>
          </a:xfrm>
          <a:prstGeom prst="rect">
            <a:avLst/>
          </a:prstGeom>
          <a:noFill/>
          <a:ln>
            <a:noFill/>
          </a:ln>
        </p:spPr>
      </p:pic>
    </p:spTree>
    <p:extLst>
      <p:ext uri="{BB962C8B-B14F-4D97-AF65-F5344CB8AC3E}">
        <p14:creationId xmlns:p14="http://schemas.microsoft.com/office/powerpoint/2010/main" val="1185254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34A31-BCC7-C742-8F57-A783ACC55F8F}"/>
              </a:ext>
            </a:extLst>
          </p:cNvPr>
          <p:cNvSpPr>
            <a:spLocks noGrp="1"/>
          </p:cNvSpPr>
          <p:nvPr>
            <p:ph type="title"/>
          </p:nvPr>
        </p:nvSpPr>
        <p:spPr/>
        <p:txBody>
          <a:bodyPr/>
          <a:lstStyle/>
          <a:p>
            <a:r>
              <a:rPr lang="en-US" dirty="0"/>
              <a:t>Bio: DJ Ralston – </a:t>
            </a:r>
            <a:r>
              <a:rPr lang="en-US" dirty="0">
                <a:solidFill>
                  <a:schemeClr val="accent4"/>
                </a:solidFill>
              </a:rPr>
              <a:t>Pronouns: </a:t>
            </a:r>
            <a:r>
              <a:rPr lang="en-US" b="0" dirty="0">
                <a:solidFill>
                  <a:schemeClr val="accent4"/>
                </a:solidFill>
              </a:rPr>
              <a:t>they/them/theirs</a:t>
            </a:r>
          </a:p>
        </p:txBody>
      </p:sp>
      <p:sp>
        <p:nvSpPr>
          <p:cNvPr id="3" name="Content Placeholder 2">
            <a:extLst>
              <a:ext uri="{FF2B5EF4-FFF2-40B4-BE49-F238E27FC236}">
                <a16:creationId xmlns:a16="http://schemas.microsoft.com/office/drawing/2014/main" id="{3C045A81-A9A4-9745-AE4E-708400E3C6AA}"/>
              </a:ext>
            </a:extLst>
          </p:cNvPr>
          <p:cNvSpPr>
            <a:spLocks noGrp="1"/>
          </p:cNvSpPr>
          <p:nvPr>
            <p:ph idx="1"/>
          </p:nvPr>
        </p:nvSpPr>
        <p:spPr>
          <a:xfrm>
            <a:off x="257432" y="1825624"/>
            <a:ext cx="6588845" cy="4223483"/>
          </a:xfrm>
        </p:spPr>
        <p:txBody>
          <a:bodyPr>
            <a:normAutofit fontScale="62500" lnSpcReduction="20000"/>
          </a:bodyPr>
          <a:lstStyle/>
          <a:p>
            <a:pPr marL="457200" indent="-457200">
              <a:buFont typeface="Arial" panose="020B0604020202020204" pitchFamily="34" charset="0"/>
              <a:buChar char="•"/>
            </a:pPr>
            <a:r>
              <a:rPr lang="en-US" dirty="0"/>
              <a:t>Non-Binary/</a:t>
            </a:r>
            <a:r>
              <a:rPr lang="en-US" dirty="0" err="1"/>
              <a:t>TransMasc</a:t>
            </a:r>
            <a:r>
              <a:rPr lang="en-US" dirty="0"/>
              <a:t>, Queer, Geriatric Millennial, Foodie and Muppet Enthusiast</a:t>
            </a:r>
          </a:p>
          <a:p>
            <a:pPr marL="457200" indent="-457200">
              <a:buFont typeface="Arial" panose="020B0604020202020204" pitchFamily="34" charset="0"/>
              <a:buChar char="•"/>
            </a:pPr>
            <a:r>
              <a:rPr lang="en-US" dirty="0"/>
              <a:t>Professional Background</a:t>
            </a:r>
          </a:p>
          <a:p>
            <a:pPr lvl="1"/>
            <a:r>
              <a:rPr lang="en-US" dirty="0"/>
              <a:t>Vocational Rehabilitation  </a:t>
            </a:r>
          </a:p>
          <a:p>
            <a:pPr lvl="1"/>
            <a:r>
              <a:rPr lang="en-US" dirty="0"/>
              <a:t>Public Workforce Development</a:t>
            </a:r>
          </a:p>
          <a:p>
            <a:pPr lvl="1"/>
            <a:r>
              <a:rPr lang="en-US" dirty="0"/>
              <a:t>Technical Assistance – Disability and Employment</a:t>
            </a:r>
          </a:p>
          <a:p>
            <a:pPr>
              <a:buFont typeface="Arial" panose="020B0604020202020204" pitchFamily="34" charset="0"/>
              <a:buChar char="•"/>
            </a:pPr>
            <a:r>
              <a:rPr lang="en-US" dirty="0"/>
              <a:t>Education</a:t>
            </a:r>
          </a:p>
          <a:p>
            <a:pPr lvl="1"/>
            <a:r>
              <a:rPr lang="en-US" dirty="0"/>
              <a:t>Certified (Partner) Work Incentive Coordinator</a:t>
            </a:r>
          </a:p>
          <a:p>
            <a:pPr lvl="1"/>
            <a:r>
              <a:rPr lang="en-US" dirty="0"/>
              <a:t>Masters Degree – Rehabilitation Counseling </a:t>
            </a:r>
          </a:p>
          <a:p>
            <a:pPr lvl="1"/>
            <a:r>
              <a:rPr lang="en-US" dirty="0"/>
              <a:t>Doctoral Candidate – Human and Organizational Learning </a:t>
            </a:r>
          </a:p>
          <a:p>
            <a:pPr>
              <a:buFont typeface="Arial" panose="020B0604020202020204" pitchFamily="34" charset="0"/>
              <a:buChar char="•"/>
            </a:pPr>
            <a:r>
              <a:rPr lang="en-US" dirty="0"/>
              <a:t>Areas of Expertise</a:t>
            </a:r>
          </a:p>
          <a:p>
            <a:pPr lvl="1"/>
            <a:r>
              <a:rPr lang="en-US" dirty="0"/>
              <a:t>Supporting LGBTQIA+ Populations including LGBTQIA+ Students &amp; Youth</a:t>
            </a:r>
          </a:p>
          <a:p>
            <a:pPr lvl="1"/>
            <a:r>
              <a:rPr lang="en-US" dirty="0"/>
              <a:t>Social Social Security Work Incentives and Financial Empowerment</a:t>
            </a:r>
          </a:p>
          <a:p>
            <a:pPr lvl="1"/>
            <a:r>
              <a:rPr lang="en-US" dirty="0"/>
              <a:t>Organizational Change, Relationship Building, Partnership Development, Training Development</a:t>
            </a:r>
          </a:p>
          <a:p>
            <a:pPr marL="457200" indent="-457200">
              <a:buFont typeface="Arial" panose="020B0604020202020204" pitchFamily="34" charset="0"/>
              <a:buChar char="•"/>
            </a:pPr>
            <a:endParaRPr lang="en-US" dirty="0"/>
          </a:p>
          <a:p>
            <a:pPr>
              <a:buFont typeface="Arial" panose="020B0604020202020204" pitchFamily="34" charset="0"/>
              <a:buChar char="•"/>
            </a:pPr>
            <a:endParaRPr lang="en-US" dirty="0"/>
          </a:p>
          <a:p>
            <a:endParaRPr lang="en-US" dirty="0"/>
          </a:p>
          <a:p>
            <a:endParaRPr lang="en-US" dirty="0"/>
          </a:p>
        </p:txBody>
      </p:sp>
      <p:pic>
        <p:nvPicPr>
          <p:cNvPr id="7" name="Picture 6" descr="GIF or Animal from Jim Henson's Muppets repeatedly pressing down on a big red button and images of a hand with a thumbs up appearing in response to him pressing the button">
            <a:extLst>
              <a:ext uri="{FF2B5EF4-FFF2-40B4-BE49-F238E27FC236}">
                <a16:creationId xmlns:a16="http://schemas.microsoft.com/office/drawing/2014/main" id="{7D71826E-1E9A-020C-4159-E4CCAB1381BD}"/>
              </a:ext>
            </a:extLst>
          </p:cNvPr>
          <p:cNvPicPr>
            <a:picLocks noChangeAspect="1"/>
          </p:cNvPicPr>
          <p:nvPr/>
        </p:nvPicPr>
        <p:blipFill>
          <a:blip r:embed="rId3"/>
          <a:stretch>
            <a:fillRect/>
          </a:stretch>
        </p:blipFill>
        <p:spPr>
          <a:xfrm>
            <a:off x="6994551" y="2228727"/>
            <a:ext cx="4728526" cy="2659796"/>
          </a:xfrm>
          <a:prstGeom prst="rect">
            <a:avLst/>
          </a:prstGeom>
        </p:spPr>
      </p:pic>
    </p:spTree>
    <p:extLst>
      <p:ext uri="{BB962C8B-B14F-4D97-AF65-F5344CB8AC3E}">
        <p14:creationId xmlns:p14="http://schemas.microsoft.com/office/powerpoint/2010/main" val="123265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C5FC3-2B15-7864-6D99-F1F0BDB13327}"/>
              </a:ext>
            </a:extLst>
          </p:cNvPr>
          <p:cNvSpPr>
            <a:spLocks noGrp="1"/>
          </p:cNvSpPr>
          <p:nvPr>
            <p:ph type="title"/>
          </p:nvPr>
        </p:nvSpPr>
        <p:spPr/>
        <p:txBody>
          <a:bodyPr/>
          <a:lstStyle/>
          <a:p>
            <a:r>
              <a:rPr lang="en-US" dirty="0"/>
              <a:t>Final Concepts</a:t>
            </a:r>
          </a:p>
        </p:txBody>
      </p:sp>
      <p:sp>
        <p:nvSpPr>
          <p:cNvPr id="3" name="Content Placeholder 2">
            <a:extLst>
              <a:ext uri="{FF2B5EF4-FFF2-40B4-BE49-F238E27FC236}">
                <a16:creationId xmlns:a16="http://schemas.microsoft.com/office/drawing/2014/main" id="{5D5103BD-162C-C677-F9CF-6DB763335AD9}"/>
              </a:ext>
            </a:extLst>
          </p:cNvPr>
          <p:cNvSpPr>
            <a:spLocks noGrp="1"/>
          </p:cNvSpPr>
          <p:nvPr>
            <p:ph idx="1"/>
          </p:nvPr>
        </p:nvSpPr>
        <p:spPr/>
        <p:txBody>
          <a:bodyPr>
            <a:normAutofit fontScale="92500" lnSpcReduction="10000"/>
          </a:bodyPr>
          <a:lstStyle/>
          <a:p>
            <a:pPr>
              <a:buClr>
                <a:schemeClr val="accent1"/>
              </a:buClr>
              <a:buFont typeface="Arial" panose="020B0604020202020204" pitchFamily="34" charset="0"/>
              <a:buChar char="•"/>
            </a:pPr>
            <a:r>
              <a:rPr lang="en-US" dirty="0"/>
              <a:t>Gender identity encompasses an inner sense of being.</a:t>
            </a:r>
          </a:p>
          <a:p>
            <a:pPr>
              <a:buClr>
                <a:schemeClr val="accent1"/>
              </a:buClr>
              <a:buFont typeface="Arial" panose="020B0604020202020204" pitchFamily="34" charset="0"/>
              <a:buChar char="•"/>
            </a:pPr>
            <a:r>
              <a:rPr lang="en-US" dirty="0"/>
              <a:t>Gender identity is often understood before sexual orientation.</a:t>
            </a:r>
          </a:p>
          <a:p>
            <a:pPr>
              <a:buClr>
                <a:schemeClr val="accent1"/>
              </a:buClr>
              <a:buFont typeface="Arial" panose="020B0604020202020204" pitchFamily="34" charset="0"/>
              <a:buChar char="•"/>
            </a:pPr>
            <a:r>
              <a:rPr lang="en-US" dirty="0"/>
              <a:t>Transsexual is an outdated term.</a:t>
            </a:r>
          </a:p>
          <a:p>
            <a:pPr>
              <a:buClr>
                <a:schemeClr val="accent1"/>
              </a:buClr>
              <a:buFont typeface="Arial" panose="020B0604020202020204" pitchFamily="34" charset="0"/>
              <a:buChar char="•"/>
            </a:pPr>
            <a:r>
              <a:rPr lang="en-US" dirty="0"/>
              <a:t>Trans/Transgender is an adjective not a noun.</a:t>
            </a:r>
          </a:p>
          <a:p>
            <a:pPr lvl="1"/>
            <a:r>
              <a:rPr lang="en-US" dirty="0">
                <a:solidFill>
                  <a:schemeClr val="accent1"/>
                </a:solidFill>
              </a:rPr>
              <a:t>Do:</a:t>
            </a:r>
            <a:r>
              <a:rPr lang="en-US" dirty="0"/>
              <a:t> A transgender person, a trans man, a trans woman, a non-binary person, a genderqueer individual etc. </a:t>
            </a:r>
          </a:p>
          <a:p>
            <a:pPr lvl="1"/>
            <a:r>
              <a:rPr lang="en-US" dirty="0">
                <a:solidFill>
                  <a:schemeClr val="accent1"/>
                </a:solidFill>
              </a:rPr>
              <a:t>Don’t:</a:t>
            </a:r>
            <a:r>
              <a:rPr lang="en-US" dirty="0"/>
              <a:t> transgendered, a trans, “I would have never known you were trans” etc.</a:t>
            </a:r>
          </a:p>
          <a:p>
            <a:pPr marL="457200" indent="-457200">
              <a:buFont typeface="Arial" panose="020B0604020202020204" pitchFamily="34" charset="0"/>
              <a:buChar char="•"/>
            </a:pPr>
            <a:r>
              <a:rPr lang="en-US" dirty="0"/>
              <a:t>You are not expected to be an expert but you should be familiar with resources and legitimate organizations and have connections to ensure support.</a:t>
            </a:r>
          </a:p>
        </p:txBody>
      </p:sp>
    </p:spTree>
    <p:extLst>
      <p:ext uri="{BB962C8B-B14F-4D97-AF65-F5344CB8AC3E}">
        <p14:creationId xmlns:p14="http://schemas.microsoft.com/office/powerpoint/2010/main" val="1312184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C5FA-5DC6-E86F-7C31-83DF97FE3B3B}"/>
              </a:ext>
            </a:extLst>
          </p:cNvPr>
          <p:cNvSpPr>
            <a:spLocks noGrp="1"/>
          </p:cNvSpPr>
          <p:nvPr>
            <p:ph type="title"/>
          </p:nvPr>
        </p:nvSpPr>
        <p:spPr/>
        <p:txBody>
          <a:bodyPr/>
          <a:lstStyle/>
          <a:p>
            <a:r>
              <a:rPr lang="en-US" dirty="0"/>
              <a:t>National Resources for More Information</a:t>
            </a:r>
          </a:p>
        </p:txBody>
      </p:sp>
      <p:sp>
        <p:nvSpPr>
          <p:cNvPr id="3" name="Content Placeholder 2">
            <a:extLst>
              <a:ext uri="{FF2B5EF4-FFF2-40B4-BE49-F238E27FC236}">
                <a16:creationId xmlns:a16="http://schemas.microsoft.com/office/drawing/2014/main" id="{54EAB947-1EA3-89DF-5BEF-ED72671B50D0}"/>
              </a:ext>
            </a:extLst>
          </p:cNvPr>
          <p:cNvSpPr>
            <a:spLocks noGrp="1"/>
          </p:cNvSpPr>
          <p:nvPr>
            <p:ph idx="1"/>
          </p:nvPr>
        </p:nvSpPr>
        <p:spPr/>
        <p:txBody>
          <a:bodyPr>
            <a:normAutofit lnSpcReduction="10000"/>
          </a:bodyPr>
          <a:lstStyle/>
          <a:p>
            <a:pPr marL="457200" indent="-457200">
              <a:lnSpc>
                <a:spcPct val="100000"/>
              </a:lnSpc>
              <a:spcAft>
                <a:spcPts val="1800"/>
              </a:spcAft>
              <a:buClr>
                <a:schemeClr val="accent1"/>
              </a:buClr>
              <a:buSzPct val="90000"/>
              <a:buFont typeface="Arial" panose="020B0604020202020204" pitchFamily="34" charset="0"/>
              <a:buChar char="•"/>
              <a:tabLst>
                <a:tab pos="0" algn="l"/>
              </a:tabLst>
            </a:pPr>
            <a:r>
              <a:rPr lang="en-US" sz="2800" dirty="0"/>
              <a:t>GLAAD - </a:t>
            </a:r>
            <a:r>
              <a:rPr lang="en-US" dirty="0"/>
              <a:t>LGBTQ Resource List</a:t>
            </a:r>
            <a:r>
              <a:rPr lang="en-US" sz="2800" dirty="0"/>
              <a:t>: </a:t>
            </a:r>
            <a:r>
              <a:rPr lang="en-US" sz="2800" dirty="0">
                <a:hlinkClick r:id="rId2"/>
              </a:rPr>
              <a:t>https://www.glaad.org/resourcelist</a:t>
            </a:r>
            <a:endParaRPr lang="en-US" sz="2800" dirty="0"/>
          </a:p>
          <a:p>
            <a:pPr marL="457200" indent="-457200">
              <a:lnSpc>
                <a:spcPct val="100000"/>
              </a:lnSpc>
              <a:spcAft>
                <a:spcPts val="1800"/>
              </a:spcAft>
              <a:buClr>
                <a:schemeClr val="accent1"/>
              </a:buClr>
              <a:buSzPct val="90000"/>
              <a:buFont typeface="Arial" panose="020B0604020202020204" pitchFamily="34" charset="0"/>
              <a:buChar char="•"/>
              <a:tabLst>
                <a:tab pos="0" algn="l"/>
              </a:tabLst>
            </a:pPr>
            <a:r>
              <a:rPr lang="en-US" sz="2800" dirty="0"/>
              <a:t>The Trevor Project - Resources: </a:t>
            </a:r>
            <a:r>
              <a:rPr lang="en-US" sz="2800" dirty="0">
                <a:hlinkClick r:id="rId3"/>
              </a:rPr>
              <a:t>https://www.thetrevorproject.org/resources/</a:t>
            </a:r>
            <a:endParaRPr lang="en-US" sz="2800" dirty="0"/>
          </a:p>
          <a:p>
            <a:pPr marL="457200" indent="-457200">
              <a:lnSpc>
                <a:spcPct val="100000"/>
              </a:lnSpc>
              <a:spcAft>
                <a:spcPts val="1800"/>
              </a:spcAft>
              <a:buClr>
                <a:schemeClr val="accent1"/>
              </a:buClr>
              <a:buSzPct val="90000"/>
              <a:buFont typeface="Arial" panose="020B0604020202020204" pitchFamily="34" charset="0"/>
              <a:buChar char="•"/>
              <a:tabLst>
                <a:tab pos="0" algn="l"/>
              </a:tabLst>
            </a:pPr>
            <a:r>
              <a:rPr lang="en-US" sz="2800" dirty="0"/>
              <a:t>Human Rights Campaign - Resources:</a:t>
            </a:r>
            <a:br>
              <a:rPr lang="en-US" sz="2800" dirty="0">
                <a:hlinkClick r:id="rId4"/>
              </a:rPr>
            </a:br>
            <a:r>
              <a:rPr lang="en-US" sz="2800" dirty="0">
                <a:hlinkClick r:id="rId5"/>
              </a:rPr>
              <a:t>https://www.hrc.org/resources</a:t>
            </a:r>
            <a:endParaRPr lang="en-US" sz="2800" dirty="0"/>
          </a:p>
          <a:p>
            <a:pPr marL="457200" indent="-457200">
              <a:lnSpc>
                <a:spcPct val="100000"/>
              </a:lnSpc>
              <a:spcAft>
                <a:spcPts val="1800"/>
              </a:spcAft>
              <a:buClr>
                <a:schemeClr val="accent1"/>
              </a:buClr>
              <a:buSzPct val="90000"/>
              <a:buFont typeface="Arial" panose="020B0604020202020204" pitchFamily="34" charset="0"/>
              <a:buChar char="•"/>
              <a:tabLst>
                <a:tab pos="0" algn="l"/>
              </a:tabLst>
            </a:pPr>
            <a:r>
              <a:rPr lang="en-US" sz="2800" dirty="0"/>
              <a:t>PFLAG: </a:t>
            </a:r>
            <a:r>
              <a:rPr lang="en-US" sz="2800" dirty="0">
                <a:hlinkClick r:id="rId6"/>
              </a:rPr>
              <a:t>https://pflag.org/</a:t>
            </a:r>
            <a:endParaRPr lang="en-US" sz="2800" dirty="0"/>
          </a:p>
          <a:p>
            <a:endParaRPr lang="en-US" dirty="0"/>
          </a:p>
        </p:txBody>
      </p:sp>
    </p:spTree>
    <p:extLst>
      <p:ext uri="{BB962C8B-B14F-4D97-AF65-F5344CB8AC3E}">
        <p14:creationId xmlns:p14="http://schemas.microsoft.com/office/powerpoint/2010/main" val="3167366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16790E68-3D44-7B47-8B10-E8BBE9E22126}"/>
              </a:ext>
            </a:extLst>
          </p:cNvPr>
          <p:cNvSpPr txBox="1">
            <a:spLocks/>
          </p:cNvSpPr>
          <p:nvPr/>
        </p:nvSpPr>
        <p:spPr>
          <a:xfrm>
            <a:off x="0" y="4030"/>
            <a:ext cx="12192000" cy="6853970"/>
          </a:xfrm>
          <a:prstGeom prst="rect">
            <a:avLst/>
          </a:prstGeom>
          <a:solidFill>
            <a:schemeClr val="tx2"/>
          </a:solidFill>
        </p:spPr>
        <p:txBody>
          <a:bodyPr vert="horz" lIns="91440" tIns="274320" rIns="91440" bIns="45720" rtlCol="0" anchor="t" anchorCtr="0">
            <a:normAutofit/>
          </a:bodyPr>
          <a:lstStyle>
            <a:lvl1pPr marL="228600" indent="-320040" algn="l" defTabSz="914400" rtl="0" eaLnBrk="1" latinLnBrk="0" hangingPunct="1">
              <a:lnSpc>
                <a:spcPct val="90000"/>
              </a:lnSpc>
              <a:spcBef>
                <a:spcPts val="1000"/>
              </a:spcBef>
              <a:buClr>
                <a:schemeClr val="accent6"/>
              </a:buClr>
              <a:buSzPct val="70000"/>
              <a:buFont typeface="System Font Regular"/>
              <a:buChar char="→"/>
              <a:defRPr sz="2800" kern="1200">
                <a:solidFill>
                  <a:schemeClr val="tx1"/>
                </a:solidFill>
                <a:latin typeface="Montserrat" pitchFamily="2" charset="77"/>
                <a:ea typeface="+mn-ea"/>
                <a:cs typeface="+mn-cs"/>
              </a:defRPr>
            </a:lvl1pPr>
            <a:lvl2pPr marL="685800" indent="-32004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ontserrat" pitchFamily="2" charset="77"/>
                <a:ea typeface="+mn-ea"/>
                <a:cs typeface="+mn-cs"/>
              </a:defRPr>
            </a:lvl2pPr>
            <a:lvl3pPr marL="1143000" indent="-320040" algn="l" defTabSz="914400" rtl="0" eaLnBrk="1" latinLnBrk="0" hangingPunct="1">
              <a:lnSpc>
                <a:spcPct val="90000"/>
              </a:lnSpc>
              <a:spcBef>
                <a:spcPts val="500"/>
              </a:spcBef>
              <a:buClr>
                <a:schemeClr val="tx2"/>
              </a:buClr>
              <a:buFont typeface="Courier New" panose="02070309020205020404" pitchFamily="49" charset="0"/>
              <a:buChar char="o"/>
              <a:defRPr sz="2000" kern="1200">
                <a:solidFill>
                  <a:schemeClr val="tx1"/>
                </a:solidFill>
                <a:latin typeface="Montserrat" pitchFamily="2" charset="77"/>
                <a:ea typeface="+mn-ea"/>
                <a:cs typeface="+mn-cs"/>
              </a:defRPr>
            </a:lvl3pPr>
            <a:lvl4pPr marL="1600200" indent="-320040" algn="l" defTabSz="914400" rtl="0" eaLnBrk="1" latinLnBrk="0" hangingPunct="1">
              <a:lnSpc>
                <a:spcPct val="90000"/>
              </a:lnSpc>
              <a:spcBef>
                <a:spcPts val="500"/>
              </a:spcBef>
              <a:buClr>
                <a:schemeClr val="tx2"/>
              </a:buClr>
              <a:buFont typeface="Wingdings" pitchFamily="2" charset="2"/>
              <a:buChar char="§"/>
              <a:defRPr sz="1800" kern="1200">
                <a:solidFill>
                  <a:schemeClr val="tx1"/>
                </a:solidFill>
                <a:latin typeface="Montserrat" pitchFamily="2" charset="77"/>
                <a:ea typeface="+mn-ea"/>
                <a:cs typeface="+mn-cs"/>
              </a:defRPr>
            </a:lvl4pPr>
            <a:lvl5pPr marL="2057400" indent="-320040" algn="l" defTabSz="914400" rtl="0" eaLnBrk="1" latinLnBrk="0" hangingPunct="1">
              <a:lnSpc>
                <a:spcPct val="90000"/>
              </a:lnSpc>
              <a:spcBef>
                <a:spcPts val="500"/>
              </a:spcBef>
              <a:buClr>
                <a:schemeClr val="tx2"/>
              </a:buClr>
              <a:buFont typeface="Wingdings" pitchFamily="2" charset="2"/>
              <a:buChar char="§"/>
              <a:defRPr sz="18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US" dirty="0">
              <a:solidFill>
                <a:schemeClr val="bg1"/>
              </a:solidFill>
            </a:endParaRPr>
          </a:p>
        </p:txBody>
      </p:sp>
      <p:sp>
        <p:nvSpPr>
          <p:cNvPr id="2" name="Title 1">
            <a:extLst>
              <a:ext uri="{FF2B5EF4-FFF2-40B4-BE49-F238E27FC236}">
                <a16:creationId xmlns:a16="http://schemas.microsoft.com/office/drawing/2014/main" id="{5BE88D70-D9A9-1B4D-86AA-96CAE7540DA9}"/>
              </a:ext>
            </a:extLst>
          </p:cNvPr>
          <p:cNvSpPr>
            <a:spLocks noGrp="1"/>
          </p:cNvSpPr>
          <p:nvPr>
            <p:ph type="title"/>
          </p:nvPr>
        </p:nvSpPr>
        <p:spPr>
          <a:xfrm>
            <a:off x="472966" y="3132164"/>
            <a:ext cx="11352450" cy="1325563"/>
          </a:xfrm>
        </p:spPr>
        <p:txBody>
          <a:bodyPr>
            <a:normAutofit fontScale="90000"/>
          </a:bodyPr>
          <a:lstStyle/>
          <a:p>
            <a:pPr algn="ctr">
              <a:lnSpc>
                <a:spcPct val="150000"/>
              </a:lnSpc>
            </a:pPr>
            <a:r>
              <a:rPr lang="en-US" sz="4400" dirty="0">
                <a:solidFill>
                  <a:schemeClr val="bg1"/>
                </a:solidFill>
              </a:rPr>
              <a:t>Find us:</a:t>
            </a:r>
            <a:br>
              <a:rPr lang="en-US" dirty="0">
                <a:solidFill>
                  <a:schemeClr val="bg1"/>
                </a:solidFill>
                <a:latin typeface="Font Awesome 5 Brands Regular" panose="02000503000000000000" pitchFamily="2" charset="2"/>
              </a:rPr>
            </a:br>
            <a:r>
              <a:rPr lang="en-US" sz="2700" b="0" dirty="0">
                <a:solidFill>
                  <a:schemeClr val="bg1"/>
                </a:solidFill>
                <a:latin typeface="Montserrat Medium" pitchFamily="2" charset="77"/>
              </a:rPr>
              <a:t> </a:t>
            </a:r>
            <a:r>
              <a:rPr lang="en-US" sz="2700" b="0" dirty="0" err="1">
                <a:solidFill>
                  <a:schemeClr val="bg1"/>
                </a:solidFill>
                <a:latin typeface="Montserrat Medium" pitchFamily="2" charset="77"/>
              </a:rPr>
              <a:t>transitionTA.org</a:t>
            </a:r>
            <a:r>
              <a:rPr lang="en-US" sz="2700" b="0" dirty="0">
                <a:solidFill>
                  <a:schemeClr val="bg1"/>
                </a:solidFill>
                <a:latin typeface="Montserrat Medium" pitchFamily="2" charset="77"/>
              </a:rPr>
              <a:t>  |  </a:t>
            </a:r>
            <a:r>
              <a:rPr lang="en-US" sz="2700" b="0" dirty="0">
                <a:solidFill>
                  <a:schemeClr val="bg1"/>
                </a:solidFill>
                <a:latin typeface="Montserrat" panose="02000505000000020004" pitchFamily="2" charset="77"/>
                <a:hlinkClick r:id="rId3">
                  <a:extLst>
                    <a:ext uri="{A12FA001-AC4F-418D-AE19-62706E023703}">
                      <ahyp:hlinkClr xmlns:ahyp="http://schemas.microsoft.com/office/drawing/2018/hyperlinkcolor" val="tx"/>
                    </a:ext>
                  </a:extLst>
                </a:hlinkClick>
              </a:rPr>
              <a:t>ntact-collab@uncc.edu</a:t>
            </a:r>
            <a:br>
              <a:rPr lang="en-US" dirty="0">
                <a:solidFill>
                  <a:schemeClr val="bg1"/>
                </a:solidFill>
              </a:rPr>
            </a:br>
            <a:br>
              <a:rPr lang="en-US" dirty="0">
                <a:solidFill>
                  <a:schemeClr val="bg1"/>
                </a:solidFill>
                <a:latin typeface="Font Awesome 5 Brands Regular" panose="02000503000000000000" pitchFamily="2" charset="2"/>
              </a:rPr>
            </a:br>
            <a:endParaRPr lang="en-US" dirty="0">
              <a:solidFill>
                <a:schemeClr val="bg1"/>
              </a:solidFill>
            </a:endParaRPr>
          </a:p>
        </p:txBody>
      </p:sp>
      <p:pic>
        <p:nvPicPr>
          <p:cNvPr id="13" name="Content Placeholder 12" descr="Ideas that Work logo&#10;Office of Special Education Programs&#10;U.S. Department of Education">
            <a:extLst>
              <a:ext uri="{FF2B5EF4-FFF2-40B4-BE49-F238E27FC236}">
                <a16:creationId xmlns:a16="http://schemas.microsoft.com/office/drawing/2014/main" id="{EA5DF2F6-2916-564B-ABA6-10D6434063DA}"/>
              </a:ext>
            </a:extLst>
          </p:cNvPr>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b="11470"/>
          <a:stretch/>
        </p:blipFill>
        <p:spPr>
          <a:xfrm>
            <a:off x="65314" y="4655436"/>
            <a:ext cx="2982686" cy="2040448"/>
          </a:xfrm>
          <a:noFill/>
        </p:spPr>
      </p:pic>
      <p:sp>
        <p:nvSpPr>
          <p:cNvPr id="7" name="TextBox 6">
            <a:extLst>
              <a:ext uri="{FF2B5EF4-FFF2-40B4-BE49-F238E27FC236}">
                <a16:creationId xmlns:a16="http://schemas.microsoft.com/office/drawing/2014/main" id="{39605A89-5168-6240-937C-3C6311044588}"/>
              </a:ext>
            </a:extLst>
          </p:cNvPr>
          <p:cNvSpPr txBox="1"/>
          <p:nvPr/>
        </p:nvSpPr>
        <p:spPr>
          <a:xfrm>
            <a:off x="2982687" y="6017759"/>
            <a:ext cx="8119067" cy="769441"/>
          </a:xfrm>
          <a:prstGeom prst="rect">
            <a:avLst/>
          </a:prstGeom>
          <a:noFill/>
        </p:spPr>
        <p:txBody>
          <a:bodyPr wrap="square" rtlCol="0">
            <a:spAutoFit/>
          </a:bodyPr>
          <a:lstStyle/>
          <a:p>
            <a:r>
              <a:rPr lang="en-US" sz="1100" dirty="0">
                <a:solidFill>
                  <a:schemeClr val="bg1"/>
                </a:solidFill>
                <a:latin typeface="Cambria" panose="02040503050406030204" pitchFamily="18" charset="0"/>
              </a:rPr>
              <a:t>The contents of this presentation were developed under a grant (H326E200003) from the Department of Education. However, those contents do not necessarily represent the policy of the Department of Education, and you should not assume endorsement by the Federal Government.</a:t>
            </a:r>
          </a:p>
          <a:p>
            <a:endParaRPr lang="en-US" sz="1100" dirty="0">
              <a:solidFill>
                <a:schemeClr val="bg1"/>
              </a:solidFill>
              <a:latin typeface="Cambria" panose="02040503050406030204" pitchFamily="18" charset="0"/>
            </a:endParaRPr>
          </a:p>
        </p:txBody>
      </p:sp>
      <p:sp>
        <p:nvSpPr>
          <p:cNvPr id="8" name="Oval 7">
            <a:extLst>
              <a:ext uri="{FF2B5EF4-FFF2-40B4-BE49-F238E27FC236}">
                <a16:creationId xmlns:a16="http://schemas.microsoft.com/office/drawing/2014/main" id="{EE152F5A-B1AC-4A4D-8DA6-74D600DF3C26}"/>
              </a:ext>
            </a:extLst>
          </p:cNvPr>
          <p:cNvSpPr/>
          <p:nvPr/>
        </p:nvSpPr>
        <p:spPr>
          <a:xfrm>
            <a:off x="11392930" y="6227805"/>
            <a:ext cx="432486" cy="432486"/>
          </a:xfrm>
          <a:prstGeom prst="ellipse">
            <a:avLst/>
          </a:prstGeom>
          <a:gradFill>
            <a:gsLst>
              <a:gs pos="0">
                <a:schemeClr val="tx2"/>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Helvetica" pitchFamily="2" charset="0"/>
            </a:endParaRPr>
          </a:p>
        </p:txBody>
      </p:sp>
      <p:sp>
        <p:nvSpPr>
          <p:cNvPr id="10" name="TextBox 9">
            <a:extLst>
              <a:ext uri="{FF2B5EF4-FFF2-40B4-BE49-F238E27FC236}">
                <a16:creationId xmlns:a16="http://schemas.microsoft.com/office/drawing/2014/main" id="{18FF4A2B-F144-E045-B231-C7B82FB38413}"/>
              </a:ext>
            </a:extLst>
          </p:cNvPr>
          <p:cNvSpPr txBox="1"/>
          <p:nvPr/>
        </p:nvSpPr>
        <p:spPr>
          <a:xfrm>
            <a:off x="11292650" y="6321648"/>
            <a:ext cx="63304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2D0C405-3AED-004F-A8B4-AA1D33CC9A62}" type="slidenum">
              <a:rPr lang="en-US" sz="1000" smtClean="0">
                <a:solidFill>
                  <a:schemeClr val="bg1"/>
                </a:solidFill>
                <a:latin typeface="Helvetica"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lang="en-US" sz="1000" dirty="0">
              <a:solidFill>
                <a:schemeClr val="bg1"/>
              </a:solidFill>
              <a:latin typeface="Helvetica" pitchFamily="2" charset="0"/>
            </a:endParaRPr>
          </a:p>
          <a:p>
            <a:pPr algn="ctr"/>
            <a:endParaRPr lang="en-US" sz="1000" dirty="0"/>
          </a:p>
        </p:txBody>
      </p:sp>
    </p:spTree>
    <p:extLst>
      <p:ext uri="{BB962C8B-B14F-4D97-AF65-F5344CB8AC3E}">
        <p14:creationId xmlns:p14="http://schemas.microsoft.com/office/powerpoint/2010/main" val="3213465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edfb47320a_2_134"/>
          <p:cNvSpPr txBox="1">
            <a:spLocks noGrp="1"/>
          </p:cNvSpPr>
          <p:nvPr>
            <p:ph type="title"/>
          </p:nvPr>
        </p:nvSpPr>
        <p:spPr>
          <a:xfrm>
            <a:off x="257432" y="365125"/>
            <a:ext cx="115680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Bringing Intention to the Space</a:t>
            </a:r>
            <a:endParaRPr/>
          </a:p>
        </p:txBody>
      </p:sp>
      <p:sp>
        <p:nvSpPr>
          <p:cNvPr id="128" name="Google Shape;128;gedfb47320a_2_134"/>
          <p:cNvSpPr txBox="1">
            <a:spLocks noGrp="1"/>
          </p:cNvSpPr>
          <p:nvPr>
            <p:ph type="body" idx="1"/>
          </p:nvPr>
        </p:nvSpPr>
        <p:spPr>
          <a:xfrm>
            <a:off x="257428" y="1825625"/>
            <a:ext cx="5996700" cy="3825000"/>
          </a:xfrm>
          <a:prstGeom prst="rect">
            <a:avLst/>
          </a:prstGeom>
        </p:spPr>
        <p:txBody>
          <a:bodyPr spcFirstLastPara="1" wrap="square" lIns="91425" tIns="45700" rIns="91425" bIns="45700" anchor="t" anchorCtr="0">
            <a:normAutofit/>
          </a:bodyPr>
          <a:lstStyle/>
          <a:p>
            <a:pPr marL="457200" lvl="0" indent="-308610" algn="l" rtl="0">
              <a:spcBef>
                <a:spcPts val="1000"/>
              </a:spcBef>
              <a:spcAft>
                <a:spcPts val="0"/>
              </a:spcAft>
              <a:buClr>
                <a:schemeClr val="accent1"/>
              </a:buClr>
              <a:buSzPts val="1260"/>
              <a:buChar char="●"/>
            </a:pPr>
            <a:r>
              <a:rPr lang="en-US" dirty="0"/>
              <a:t>Grace</a:t>
            </a:r>
            <a:endParaRPr dirty="0"/>
          </a:p>
          <a:p>
            <a:pPr marL="457200" lvl="0" indent="-308610" algn="l" rtl="0">
              <a:spcBef>
                <a:spcPts val="0"/>
              </a:spcBef>
              <a:spcAft>
                <a:spcPts val="0"/>
              </a:spcAft>
              <a:buClr>
                <a:schemeClr val="accent1"/>
              </a:buClr>
              <a:buSzPts val="1260"/>
              <a:buChar char="●"/>
            </a:pPr>
            <a:r>
              <a:rPr lang="en-US" dirty="0"/>
              <a:t>Kindness</a:t>
            </a:r>
            <a:endParaRPr dirty="0"/>
          </a:p>
          <a:p>
            <a:pPr marL="457200" lvl="0" indent="-308610" algn="l" rtl="0">
              <a:spcBef>
                <a:spcPts val="0"/>
              </a:spcBef>
              <a:spcAft>
                <a:spcPts val="0"/>
              </a:spcAft>
              <a:buClr>
                <a:schemeClr val="accent1"/>
              </a:buClr>
              <a:buSzPts val="1260"/>
              <a:buChar char="●"/>
            </a:pPr>
            <a:r>
              <a:rPr lang="en-US" dirty="0"/>
              <a:t>Assume Positive Intent</a:t>
            </a:r>
            <a:endParaRPr dirty="0"/>
          </a:p>
          <a:p>
            <a:pPr marL="457200" lvl="0" indent="-308610" algn="l" rtl="0">
              <a:spcBef>
                <a:spcPts val="0"/>
              </a:spcBef>
              <a:spcAft>
                <a:spcPts val="0"/>
              </a:spcAft>
              <a:buClr>
                <a:schemeClr val="accent1"/>
              </a:buClr>
              <a:buSzPts val="1260"/>
              <a:buChar char="●"/>
            </a:pPr>
            <a:r>
              <a:rPr lang="en-US" dirty="0"/>
              <a:t>Willingness to Engage</a:t>
            </a:r>
            <a:endParaRPr dirty="0"/>
          </a:p>
          <a:p>
            <a:pPr marL="457200" lvl="0" indent="-308610" algn="l" rtl="0">
              <a:spcBef>
                <a:spcPts val="0"/>
              </a:spcBef>
              <a:spcAft>
                <a:spcPts val="0"/>
              </a:spcAft>
              <a:buClr>
                <a:schemeClr val="accent1"/>
              </a:buClr>
              <a:buSzPts val="1260"/>
              <a:buChar char="●"/>
            </a:pPr>
            <a:r>
              <a:rPr lang="en-US" dirty="0"/>
              <a:t>Listening to understand/learn</a:t>
            </a:r>
            <a:endParaRPr dirty="0"/>
          </a:p>
        </p:txBody>
      </p:sp>
      <p:pic>
        <p:nvPicPr>
          <p:cNvPr id="129" name="Google Shape;129;gedfb47320a_2_134" descr="Morgan Freeman, an African American man, sitting on a chair with a white background behind him dressed in a white suit with a white tie, with both of his hands extended to the their respective sides, as if welcoming the viewer. The top reads: &quot;How Do We Change The World&quot; the bottom of the image reads: &quot;One Random Act of Kindness at a Time&quot;" title="Meme"/>
          <p:cNvPicPr preferRelativeResize="0"/>
          <p:nvPr/>
        </p:nvPicPr>
        <p:blipFill>
          <a:blip r:embed="rId3">
            <a:alphaModFix/>
          </a:blip>
          <a:stretch>
            <a:fillRect/>
          </a:stretch>
        </p:blipFill>
        <p:spPr>
          <a:xfrm>
            <a:off x="6847651" y="1445575"/>
            <a:ext cx="4408750" cy="4585100"/>
          </a:xfrm>
          <a:prstGeom prst="rect">
            <a:avLst/>
          </a:prstGeom>
          <a:noFill/>
          <a:ln>
            <a:noFill/>
          </a:ln>
        </p:spPr>
      </p:pic>
      <p:sp>
        <p:nvSpPr>
          <p:cNvPr id="130" name="Google Shape;130;gedfb47320a_2_134"/>
          <p:cNvSpPr txBox="1"/>
          <p:nvPr/>
        </p:nvSpPr>
        <p:spPr>
          <a:xfrm>
            <a:off x="6884525" y="6146700"/>
            <a:ext cx="4335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lt1"/>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https://www.randomactsofkindness.org/kindness-quotes</a:t>
            </a:r>
            <a:r>
              <a:rPr lang="en-US">
                <a:solidFill>
                  <a:schemeClr val="lt1"/>
                </a:solidFill>
                <a:latin typeface="Helvetica Neue"/>
                <a:ea typeface="Helvetica Neue"/>
                <a:cs typeface="Helvetica Neue"/>
                <a:sym typeface="Helvetica Neue"/>
              </a:rPr>
              <a:t> </a:t>
            </a:r>
            <a:endParaRPr>
              <a:solidFill>
                <a:schemeClr val="lt1"/>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B1F08-3CFE-DD81-3F44-E6D29A8CB62F}"/>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21527C67-3270-0396-B898-2E1990025D8A}"/>
              </a:ext>
            </a:extLst>
          </p:cNvPr>
          <p:cNvSpPr>
            <a:spLocks noGrp="1"/>
          </p:cNvSpPr>
          <p:nvPr>
            <p:ph idx="1"/>
          </p:nvPr>
        </p:nvSpPr>
        <p:spPr/>
        <p:txBody>
          <a:bodyPr>
            <a:normAutofit lnSpcReduction="10000"/>
          </a:bodyPr>
          <a:lstStyle/>
          <a:p>
            <a:pPr>
              <a:buFont typeface="Arial" panose="020B0604020202020204" pitchFamily="34" charset="0"/>
              <a:buChar char="•"/>
            </a:pPr>
            <a:r>
              <a:rPr lang="en-US" dirty="0"/>
              <a:t>Increased understanding and ability to use common language around LGBTQ+ Identity including the difference between sexual orientation and gender identity</a:t>
            </a:r>
          </a:p>
          <a:p>
            <a:pPr>
              <a:buFont typeface="Arial" panose="020B0604020202020204" pitchFamily="34" charset="0"/>
              <a:buChar char="•"/>
            </a:pPr>
            <a:r>
              <a:rPr lang="en-US" dirty="0"/>
              <a:t>Increased understanding of the importance and strategies for creating an inclusive environment for LGBTQIA+ Youth</a:t>
            </a:r>
          </a:p>
          <a:p>
            <a:pPr>
              <a:buFont typeface="Arial" panose="020B0604020202020204" pitchFamily="34" charset="0"/>
              <a:buChar char="•"/>
            </a:pPr>
            <a:r>
              <a:rPr lang="en-US" dirty="0"/>
              <a:t>Increased understanding of transition as it relates to gender identity including the social, legal, and medical aspects of transition. </a:t>
            </a:r>
          </a:p>
          <a:p>
            <a:pPr>
              <a:buFont typeface="Arial" panose="020B0604020202020204" pitchFamily="34" charset="0"/>
              <a:buChar char="•"/>
            </a:pPr>
            <a:r>
              <a:rPr lang="en-US" dirty="0"/>
              <a:t>Increased understanding of the nuances associated with being Transgender and/or Non-Binary and applying for work.</a:t>
            </a:r>
          </a:p>
        </p:txBody>
      </p:sp>
    </p:spTree>
    <p:extLst>
      <p:ext uri="{BB962C8B-B14F-4D97-AF65-F5344CB8AC3E}">
        <p14:creationId xmlns:p14="http://schemas.microsoft.com/office/powerpoint/2010/main" val="1097453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ebb7e9d00c_0_26"/>
          <p:cNvSpPr txBox="1">
            <a:spLocks noGrp="1"/>
          </p:cNvSpPr>
          <p:nvPr>
            <p:ph type="title"/>
          </p:nvPr>
        </p:nvSpPr>
        <p:spPr>
          <a:xfrm>
            <a:off x="739800" y="127069"/>
            <a:ext cx="10515600" cy="1325700"/>
          </a:xfrm>
          <a:prstGeom prst="rect">
            <a:avLst/>
          </a:prstGeom>
          <a:noFill/>
          <a:ln>
            <a:noFill/>
          </a:ln>
        </p:spPr>
        <p:txBody>
          <a:bodyPr spcFirstLastPara="1" wrap="square" lIns="121900" tIns="60925" rIns="121900" bIns="60925" anchor="ctr" anchorCtr="0">
            <a:noAutofit/>
          </a:bodyPr>
          <a:lstStyle/>
          <a:p>
            <a:pPr marL="0" lvl="0" indent="0" algn="l" rtl="0">
              <a:lnSpc>
                <a:spcPct val="90000"/>
              </a:lnSpc>
              <a:spcBef>
                <a:spcPts val="0"/>
              </a:spcBef>
              <a:spcAft>
                <a:spcPts val="0"/>
              </a:spcAft>
              <a:buClr>
                <a:schemeClr val="dk1"/>
              </a:buClr>
              <a:buSzPts val="4400"/>
              <a:buFont typeface="Open Sans"/>
              <a:buNone/>
            </a:pPr>
            <a:r>
              <a:rPr lang="en-US" sz="3200" dirty="0"/>
              <a:t>Of the 34,000 LGBTQ Youth (Ages 13-24) Surveyed Across the United States…</a:t>
            </a:r>
            <a:endParaRPr sz="3200" dirty="0"/>
          </a:p>
        </p:txBody>
      </p:sp>
      <p:sp>
        <p:nvSpPr>
          <p:cNvPr id="213" name="Google Shape;213;gebb7e9d00c_0_26"/>
          <p:cNvSpPr txBox="1">
            <a:spLocks noGrp="1"/>
          </p:cNvSpPr>
          <p:nvPr>
            <p:ph type="body" idx="1"/>
          </p:nvPr>
        </p:nvSpPr>
        <p:spPr>
          <a:xfrm>
            <a:off x="838200" y="1346874"/>
            <a:ext cx="10417200" cy="4559013"/>
          </a:xfrm>
          <a:prstGeom prst="rect">
            <a:avLst/>
          </a:prstGeom>
          <a:noFill/>
          <a:ln>
            <a:noFill/>
          </a:ln>
        </p:spPr>
        <p:txBody>
          <a:bodyPr spcFirstLastPara="1" wrap="square" lIns="121900" tIns="60925" rIns="121900" bIns="60925" anchor="t" anchorCtr="0">
            <a:noAutofit/>
          </a:bodyPr>
          <a:lstStyle/>
          <a:p>
            <a:pPr>
              <a:buClr>
                <a:schemeClr val="accent1"/>
              </a:buClr>
              <a:buFont typeface="Arial" panose="020B0604020202020204" pitchFamily="34" charset="0"/>
              <a:buChar char="•"/>
            </a:pPr>
            <a:r>
              <a:rPr lang="en-US" sz="2000" dirty="0">
                <a:solidFill>
                  <a:schemeClr val="accent1"/>
                </a:solidFill>
              </a:rPr>
              <a:t>45%</a:t>
            </a:r>
            <a:r>
              <a:rPr lang="en-US" sz="2000" dirty="0"/>
              <a:t> of LGBTQ youth </a:t>
            </a:r>
            <a:r>
              <a:rPr lang="en-US" sz="2000" dirty="0">
                <a:solidFill>
                  <a:schemeClr val="accent1"/>
                </a:solidFill>
              </a:rPr>
              <a:t>seriously considered attempting suicide </a:t>
            </a:r>
            <a:r>
              <a:rPr lang="en-US" sz="2000" dirty="0"/>
              <a:t>in the past year, including more than half of transgender and nonbinary youth.</a:t>
            </a:r>
          </a:p>
          <a:p>
            <a:pPr lvl="1"/>
            <a:r>
              <a:rPr lang="en-US" sz="2000" dirty="0"/>
              <a:t>43 % of white youth seriously considered suicide last year compared to </a:t>
            </a:r>
            <a:r>
              <a:rPr lang="en-US" sz="2000" dirty="0">
                <a:solidFill>
                  <a:schemeClr val="accent1"/>
                </a:solidFill>
              </a:rPr>
              <a:t>49% of Black youth</a:t>
            </a:r>
            <a:r>
              <a:rPr lang="en-US" sz="2000" dirty="0"/>
              <a:t>, </a:t>
            </a:r>
            <a:r>
              <a:rPr lang="en-US" sz="2000" dirty="0">
                <a:solidFill>
                  <a:schemeClr val="accent1"/>
                </a:solidFill>
              </a:rPr>
              <a:t>46% of Latinx youth</a:t>
            </a:r>
            <a:r>
              <a:rPr lang="en-US" sz="2000" dirty="0"/>
              <a:t>, </a:t>
            </a:r>
            <a:r>
              <a:rPr lang="en-US" sz="2000" dirty="0">
                <a:solidFill>
                  <a:schemeClr val="accent1"/>
                </a:solidFill>
              </a:rPr>
              <a:t>47% of Middle Eastern/North African youth </a:t>
            </a:r>
            <a:r>
              <a:rPr lang="en-US" sz="2000" dirty="0"/>
              <a:t>and </a:t>
            </a:r>
            <a:r>
              <a:rPr lang="en-US" sz="2000" dirty="0">
                <a:solidFill>
                  <a:schemeClr val="accent1"/>
                </a:solidFill>
              </a:rPr>
              <a:t>55% of Native/Indigenous youth </a:t>
            </a:r>
          </a:p>
          <a:p>
            <a:pPr>
              <a:buClr>
                <a:schemeClr val="accent1"/>
              </a:buClr>
              <a:buFont typeface="Arial" panose="020B0604020202020204" pitchFamily="34" charset="0"/>
              <a:buChar char="•"/>
            </a:pPr>
            <a:r>
              <a:rPr lang="en-US" sz="2000" dirty="0">
                <a:solidFill>
                  <a:schemeClr val="accent1"/>
                </a:solidFill>
              </a:rPr>
              <a:t>14%</a:t>
            </a:r>
            <a:r>
              <a:rPr lang="en-US" sz="2000" dirty="0"/>
              <a:t> of LGBTQ Youth </a:t>
            </a:r>
            <a:r>
              <a:rPr lang="en-US" sz="2000" dirty="0">
                <a:solidFill>
                  <a:schemeClr val="accent1"/>
                </a:solidFill>
              </a:rPr>
              <a:t>attempted suicide </a:t>
            </a:r>
            <a:r>
              <a:rPr lang="en-US" sz="2000" dirty="0"/>
              <a:t>in the past year</a:t>
            </a:r>
          </a:p>
          <a:p>
            <a:pPr lvl="1"/>
            <a:r>
              <a:rPr lang="en-US" sz="2000" dirty="0"/>
              <a:t>12 % of white youth attempted suicide in 2022 compared to </a:t>
            </a:r>
            <a:r>
              <a:rPr lang="en-US" sz="2000" dirty="0">
                <a:solidFill>
                  <a:schemeClr val="accent1"/>
                </a:solidFill>
              </a:rPr>
              <a:t>19% of Black youth</a:t>
            </a:r>
            <a:r>
              <a:rPr lang="en-US" sz="2000" dirty="0"/>
              <a:t>, </a:t>
            </a:r>
            <a:r>
              <a:rPr lang="en-US" sz="2000" dirty="0">
                <a:solidFill>
                  <a:schemeClr val="accent1"/>
                </a:solidFill>
              </a:rPr>
              <a:t>16% of Latinx youth</a:t>
            </a:r>
            <a:r>
              <a:rPr lang="en-US" sz="2000" dirty="0"/>
              <a:t>, </a:t>
            </a:r>
            <a:r>
              <a:rPr lang="en-US" sz="2000" dirty="0">
                <a:solidFill>
                  <a:schemeClr val="accent1"/>
                </a:solidFill>
              </a:rPr>
              <a:t>20% of Middle Eastern/North African youth </a:t>
            </a:r>
            <a:r>
              <a:rPr lang="en-US" sz="2000" dirty="0"/>
              <a:t>and </a:t>
            </a:r>
            <a:r>
              <a:rPr lang="en-US" sz="2000" dirty="0">
                <a:solidFill>
                  <a:schemeClr val="accent1"/>
                </a:solidFill>
              </a:rPr>
              <a:t>21% Native/Indigenous youth</a:t>
            </a:r>
          </a:p>
          <a:p>
            <a:pPr>
              <a:buClr>
                <a:schemeClr val="accent1"/>
              </a:buClr>
              <a:buFont typeface="Arial" panose="020B0604020202020204" pitchFamily="34" charset="0"/>
              <a:buChar char="•"/>
            </a:pPr>
            <a:r>
              <a:rPr lang="en-US" sz="2000" dirty="0">
                <a:solidFill>
                  <a:schemeClr val="accent1"/>
                </a:solidFill>
              </a:rPr>
              <a:t>60% </a:t>
            </a:r>
            <a:r>
              <a:rPr lang="en-US" sz="2000" dirty="0"/>
              <a:t>of LGBTQ Youth who </a:t>
            </a:r>
            <a:r>
              <a:rPr lang="en-US" sz="2000" dirty="0">
                <a:solidFill>
                  <a:schemeClr val="accent1"/>
                </a:solidFill>
              </a:rPr>
              <a:t>wanted mental health care </a:t>
            </a:r>
            <a:r>
              <a:rPr lang="en-US" sz="2000" dirty="0"/>
              <a:t>in the past year </a:t>
            </a:r>
            <a:r>
              <a:rPr lang="en-US" sz="2000" dirty="0">
                <a:solidFill>
                  <a:schemeClr val="accent1"/>
                </a:solidFill>
              </a:rPr>
              <a:t>but were not able to get it</a:t>
            </a:r>
          </a:p>
          <a:p>
            <a:pPr>
              <a:buClr>
                <a:schemeClr val="accent1"/>
              </a:buClr>
              <a:buFont typeface="Arial" panose="020B0604020202020204" pitchFamily="34" charset="0"/>
              <a:buChar char="•"/>
            </a:pPr>
            <a:r>
              <a:rPr lang="en-US" sz="2000" dirty="0">
                <a:solidFill>
                  <a:schemeClr val="accent1"/>
                </a:solidFill>
              </a:rPr>
              <a:t>36%</a:t>
            </a:r>
            <a:r>
              <a:rPr lang="en-US" sz="2000" dirty="0"/>
              <a:t> of LGBTQ Youth reported they </a:t>
            </a:r>
            <a:r>
              <a:rPr lang="en-US" sz="2000" dirty="0">
                <a:solidFill>
                  <a:schemeClr val="accent1"/>
                </a:solidFill>
              </a:rPr>
              <a:t>have been physically threatened or harmed</a:t>
            </a:r>
            <a:r>
              <a:rPr lang="en-US" sz="2000" dirty="0"/>
              <a:t> due to their sexual orientation or gender identity. </a:t>
            </a:r>
          </a:p>
          <a:p>
            <a:pPr marL="148590" indent="0">
              <a:buNone/>
            </a:pPr>
            <a:br>
              <a:rPr lang="en-US" dirty="0"/>
            </a:br>
            <a:endParaRPr dirty="0"/>
          </a:p>
        </p:txBody>
      </p:sp>
      <p:sp>
        <p:nvSpPr>
          <p:cNvPr id="214" name="Google Shape;214;gebb7e9d00c_0_26"/>
          <p:cNvSpPr/>
          <p:nvPr/>
        </p:nvSpPr>
        <p:spPr>
          <a:xfrm>
            <a:off x="336362" y="5141826"/>
            <a:ext cx="10154100" cy="3693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dirty="0">
                <a:solidFill>
                  <a:schemeClr val="dk1"/>
                </a:solidFill>
                <a:latin typeface="Calibri"/>
                <a:ea typeface="Calibri"/>
                <a:cs typeface="Calibri"/>
                <a:sym typeface="Calibri"/>
              </a:rPr>
              <a:t>  </a:t>
            </a:r>
            <a:endParaRPr sz="1900" b="0" i="0" u="none" strike="noStrike" cap="none"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DF4A27B0-4F73-404C-B02E-A33D29E84A5C}"/>
              </a:ext>
            </a:extLst>
          </p:cNvPr>
          <p:cNvSpPr txBox="1"/>
          <p:nvPr/>
        </p:nvSpPr>
        <p:spPr>
          <a:xfrm>
            <a:off x="3100552" y="6064469"/>
            <a:ext cx="4394152" cy="430887"/>
          </a:xfrm>
          <a:prstGeom prst="rect">
            <a:avLst/>
          </a:prstGeom>
          <a:noFill/>
        </p:spPr>
        <p:txBody>
          <a:bodyPr wrap="none" rtlCol="0">
            <a:spAutoFit/>
          </a:bodyPr>
          <a:lstStyle/>
          <a:p>
            <a:r>
              <a:rPr lang="en-US" sz="1100" dirty="0"/>
              <a:t>Trevor Project 2022 National Survey on LGBTQ+ Youth and Mental Health</a:t>
            </a:r>
          </a:p>
          <a:p>
            <a:r>
              <a:rPr lang="en-US" sz="1100" dirty="0">
                <a:hlinkClick r:id="rId3"/>
              </a:rPr>
              <a:t>https://www.thetrevorproject.org/survey-2022/#intro</a:t>
            </a:r>
            <a:r>
              <a:rPr lang="en-US" sz="11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CBDEA-18A5-5037-D72D-ACD63A1476F0}"/>
              </a:ext>
            </a:extLst>
          </p:cNvPr>
          <p:cNvSpPr>
            <a:spLocks noGrp="1"/>
          </p:cNvSpPr>
          <p:nvPr>
            <p:ph type="title"/>
          </p:nvPr>
        </p:nvSpPr>
        <p:spPr/>
        <p:txBody>
          <a:bodyPr/>
          <a:lstStyle/>
          <a:p>
            <a:r>
              <a:rPr lang="en-US" dirty="0"/>
              <a:t>Of the 34,000 LGBTQ Youth (Ages 13-24) Surveyed Across the United States… (continued)</a:t>
            </a:r>
          </a:p>
        </p:txBody>
      </p:sp>
      <p:sp>
        <p:nvSpPr>
          <p:cNvPr id="3" name="Content Placeholder 2">
            <a:extLst>
              <a:ext uri="{FF2B5EF4-FFF2-40B4-BE49-F238E27FC236}">
                <a16:creationId xmlns:a16="http://schemas.microsoft.com/office/drawing/2014/main" id="{5A5E816F-2344-2E70-EB42-338487F7A7BF}"/>
              </a:ext>
            </a:extLst>
          </p:cNvPr>
          <p:cNvSpPr>
            <a:spLocks noGrp="1"/>
          </p:cNvSpPr>
          <p:nvPr>
            <p:ph idx="1"/>
          </p:nvPr>
        </p:nvSpPr>
        <p:spPr/>
        <p:txBody>
          <a:bodyPr>
            <a:normAutofit lnSpcReduction="10000"/>
          </a:bodyPr>
          <a:lstStyle/>
          <a:p>
            <a:pPr marL="457200" lvl="0" indent="-342900" algn="l" rtl="0">
              <a:spcBef>
                <a:spcPts val="0"/>
              </a:spcBef>
              <a:spcAft>
                <a:spcPts val="0"/>
              </a:spcAft>
              <a:buClr>
                <a:srgbClr val="101066"/>
              </a:buClr>
              <a:buSzPts val="1800"/>
              <a:buChar char="●"/>
            </a:pPr>
            <a:r>
              <a:rPr lang="en-US" dirty="0">
                <a:highlight>
                  <a:schemeClr val="lt1"/>
                </a:highlight>
              </a:rPr>
              <a:t>LGBTQ youth who felt high social support from their family reported attempting suicide at </a:t>
            </a:r>
            <a:r>
              <a:rPr lang="en-US" b="1" dirty="0">
                <a:solidFill>
                  <a:schemeClr val="accent1"/>
                </a:solidFill>
                <a:highlight>
                  <a:schemeClr val="lt1"/>
                </a:highlight>
              </a:rPr>
              <a:t>less than half the rate</a:t>
            </a:r>
            <a:r>
              <a:rPr lang="en-US" dirty="0">
                <a:solidFill>
                  <a:schemeClr val="accent1">
                    <a:lumMod val="60000"/>
                    <a:lumOff val="40000"/>
                  </a:schemeClr>
                </a:solidFill>
                <a:highlight>
                  <a:schemeClr val="lt1"/>
                </a:highlight>
              </a:rPr>
              <a:t> </a:t>
            </a:r>
            <a:r>
              <a:rPr lang="en-US" dirty="0">
                <a:highlight>
                  <a:schemeClr val="lt1"/>
                </a:highlight>
              </a:rPr>
              <a:t>of those who felt low or moderate social support.</a:t>
            </a:r>
          </a:p>
          <a:p>
            <a:pPr marL="457200" lvl="0" indent="-342900" algn="l" rtl="0">
              <a:spcBef>
                <a:spcPts val="0"/>
              </a:spcBef>
              <a:spcAft>
                <a:spcPts val="0"/>
              </a:spcAft>
              <a:buClr>
                <a:srgbClr val="101066"/>
              </a:buClr>
              <a:buSzPts val="1800"/>
              <a:buChar char="●"/>
            </a:pPr>
            <a:endParaRPr lang="en-US" sz="2800" dirty="0">
              <a:highlight>
                <a:schemeClr val="lt1"/>
              </a:highlight>
            </a:endParaRPr>
          </a:p>
          <a:p>
            <a:pPr marL="457200" lvl="0" indent="-342900" algn="l" rtl="0">
              <a:spcBef>
                <a:spcPts val="0"/>
              </a:spcBef>
              <a:spcAft>
                <a:spcPts val="0"/>
              </a:spcAft>
              <a:buClr>
                <a:srgbClr val="101066"/>
              </a:buClr>
              <a:buSzPts val="1800"/>
              <a:buChar char="●"/>
            </a:pPr>
            <a:r>
              <a:rPr lang="en-US" dirty="0">
                <a:highlight>
                  <a:schemeClr val="lt1"/>
                </a:highlight>
              </a:rPr>
              <a:t>LGBTQ youth who live in a community that is accepting of LGBTQ people reported </a:t>
            </a:r>
            <a:r>
              <a:rPr lang="en-US" b="1" dirty="0">
                <a:solidFill>
                  <a:schemeClr val="accent1"/>
                </a:solidFill>
                <a:highlight>
                  <a:schemeClr val="lt1"/>
                </a:highlight>
              </a:rPr>
              <a:t>significantly lower rates of attempting suicide</a:t>
            </a:r>
            <a:r>
              <a:rPr lang="en-US" dirty="0">
                <a:highlight>
                  <a:schemeClr val="lt1"/>
                </a:highlight>
              </a:rPr>
              <a:t> than those who do not.</a:t>
            </a:r>
          </a:p>
          <a:p>
            <a:pPr marL="0" indent="0" algn="ctr">
              <a:buNone/>
            </a:pPr>
            <a:endParaRPr lang="en-US" sz="2800" b="1" dirty="0">
              <a:solidFill>
                <a:srgbClr val="101066"/>
              </a:solidFill>
              <a:highlight>
                <a:schemeClr val="lt1"/>
              </a:highlight>
            </a:endParaRPr>
          </a:p>
          <a:p>
            <a:pPr marL="0" indent="0" algn="ctr">
              <a:buNone/>
            </a:pPr>
            <a:r>
              <a:rPr lang="en-US" sz="4000" b="1" dirty="0">
                <a:solidFill>
                  <a:schemeClr val="accent1"/>
                </a:solidFill>
                <a:highlight>
                  <a:schemeClr val="lt1"/>
                </a:highlight>
              </a:rPr>
              <a:t>Your Support Matters. </a:t>
            </a:r>
            <a:endParaRPr lang="en-US" sz="4000" dirty="0">
              <a:solidFill>
                <a:schemeClr val="accent1"/>
              </a:solidFill>
            </a:endParaRPr>
          </a:p>
          <a:p>
            <a:endParaRPr lang="en-US" dirty="0"/>
          </a:p>
        </p:txBody>
      </p:sp>
    </p:spTree>
    <p:extLst>
      <p:ext uri="{BB962C8B-B14F-4D97-AF65-F5344CB8AC3E}">
        <p14:creationId xmlns:p14="http://schemas.microsoft.com/office/powerpoint/2010/main" val="3820809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4202-BDEF-144B-B8CD-4A640E71EE09}"/>
              </a:ext>
            </a:extLst>
          </p:cNvPr>
          <p:cNvSpPr>
            <a:spLocks noGrp="1"/>
          </p:cNvSpPr>
          <p:nvPr>
            <p:ph type="title"/>
          </p:nvPr>
        </p:nvSpPr>
        <p:spPr>
          <a:xfrm>
            <a:off x="257431" y="365125"/>
            <a:ext cx="5035537" cy="1325563"/>
          </a:xfrm>
        </p:spPr>
        <p:txBody>
          <a:bodyPr>
            <a:normAutofit/>
          </a:bodyPr>
          <a:lstStyle/>
          <a:p>
            <a:r>
              <a:rPr lang="en-US" dirty="0"/>
              <a:t>Language Matters</a:t>
            </a:r>
          </a:p>
        </p:txBody>
      </p:sp>
      <p:sp>
        <p:nvSpPr>
          <p:cNvPr id="21" name="Text Placeholder 2">
            <a:extLst>
              <a:ext uri="{FF2B5EF4-FFF2-40B4-BE49-F238E27FC236}">
                <a16:creationId xmlns:a16="http://schemas.microsoft.com/office/drawing/2014/main" id="{A956D163-A2CE-0940-8903-5688FECC8E57}"/>
              </a:ext>
            </a:extLst>
          </p:cNvPr>
          <p:cNvSpPr>
            <a:spLocks noGrp="1"/>
          </p:cNvSpPr>
          <p:nvPr>
            <p:ph type="body" idx="1"/>
          </p:nvPr>
        </p:nvSpPr>
        <p:spPr>
          <a:xfrm>
            <a:off x="6096000" y="550985"/>
            <a:ext cx="5251449" cy="5826369"/>
          </a:xfrm>
        </p:spPr>
        <p:txBody>
          <a:bodyPr>
            <a:normAutofit fontScale="92500" lnSpcReduction="20000"/>
          </a:bodyPr>
          <a:lstStyle/>
          <a:p>
            <a:pPr marL="342900" indent="-342900">
              <a:lnSpc>
                <a:spcPct val="100000"/>
              </a:lnSpc>
              <a:spcBef>
                <a:spcPts val="0"/>
              </a:spcBef>
              <a:spcAft>
                <a:spcPts val="1800"/>
              </a:spcAft>
              <a:buClr>
                <a:schemeClr val="accent1"/>
              </a:buClr>
              <a:buSzPct val="80000"/>
              <a:buFont typeface="Arial" panose="020B0604020202020204" pitchFamily="34" charset="0"/>
              <a:buChar char="•"/>
            </a:pPr>
            <a:r>
              <a:rPr lang="en-US" sz="2200" b="0" dirty="0">
                <a:solidFill>
                  <a:srgbClr val="000000"/>
                </a:solidFill>
              </a:rPr>
              <a:t>Language contributes to identity and helps LGBTQ+ people create and find community</a:t>
            </a:r>
          </a:p>
          <a:p>
            <a:pPr marL="342900" indent="-342900">
              <a:lnSpc>
                <a:spcPct val="100000"/>
              </a:lnSpc>
              <a:spcBef>
                <a:spcPts val="0"/>
              </a:spcBef>
              <a:spcAft>
                <a:spcPts val="1800"/>
              </a:spcAft>
              <a:buClr>
                <a:schemeClr val="accent1"/>
              </a:buClr>
              <a:buSzPct val="80000"/>
              <a:buFont typeface="Arial" panose="020B0604020202020204" pitchFamily="34" charset="0"/>
              <a:buChar char="•"/>
            </a:pPr>
            <a:r>
              <a:rPr lang="en-US" sz="2200" b="0" dirty="0">
                <a:solidFill>
                  <a:srgbClr val="000000"/>
                </a:solidFill>
              </a:rPr>
              <a:t>Nuance and differences in beliefs</a:t>
            </a:r>
          </a:p>
          <a:p>
            <a:pPr marL="971550" lvl="2" indent="-285750">
              <a:lnSpc>
                <a:spcPct val="100000"/>
              </a:lnSpc>
              <a:spcBef>
                <a:spcPts val="0"/>
              </a:spcBef>
              <a:spcAft>
                <a:spcPts val="1800"/>
              </a:spcAft>
              <a:buClr>
                <a:schemeClr val="accent1"/>
              </a:buClr>
              <a:buSzPct val="73000"/>
              <a:buFont typeface="Arial" panose="020B0604020202020204" pitchFamily="34" charset="0"/>
              <a:buChar char="•"/>
            </a:pPr>
            <a:r>
              <a:rPr lang="en-US" sz="1800" dirty="0">
                <a:solidFill>
                  <a:srgbClr val="000000"/>
                </a:solidFill>
              </a:rPr>
              <a:t>LGBTQ People are not a monolith</a:t>
            </a:r>
          </a:p>
          <a:p>
            <a:pPr marL="971550" lvl="2" indent="-285750">
              <a:lnSpc>
                <a:spcPct val="100000"/>
              </a:lnSpc>
              <a:spcBef>
                <a:spcPts val="0"/>
              </a:spcBef>
              <a:spcAft>
                <a:spcPts val="1800"/>
              </a:spcAft>
              <a:buClr>
                <a:schemeClr val="accent1"/>
              </a:buClr>
              <a:buSzPct val="73000"/>
              <a:buFont typeface="Arial" panose="020B0604020202020204" pitchFamily="34" charset="0"/>
              <a:buChar char="•"/>
            </a:pPr>
            <a:r>
              <a:rPr lang="en-US" sz="1800" dirty="0">
                <a:solidFill>
                  <a:srgbClr val="000000"/>
                </a:solidFill>
              </a:rPr>
              <a:t>If you have met one trans person, you’ve met one trans person</a:t>
            </a:r>
          </a:p>
          <a:p>
            <a:pPr marL="342900" indent="-342900">
              <a:lnSpc>
                <a:spcPct val="100000"/>
              </a:lnSpc>
              <a:spcBef>
                <a:spcPts val="0"/>
              </a:spcBef>
              <a:spcAft>
                <a:spcPts val="1800"/>
              </a:spcAft>
              <a:buClr>
                <a:schemeClr val="accent1"/>
              </a:buClr>
              <a:buSzPct val="80000"/>
              <a:buFont typeface="Arial" panose="020B0604020202020204" pitchFamily="34" charset="0"/>
              <a:buChar char="•"/>
            </a:pPr>
            <a:r>
              <a:rPr lang="en-US" sz="2200" b="0" dirty="0">
                <a:solidFill>
                  <a:srgbClr val="000000"/>
                </a:solidFill>
              </a:rPr>
              <a:t>Constantly Changing Landscape</a:t>
            </a:r>
          </a:p>
          <a:p>
            <a:pPr marL="342900" indent="-342900">
              <a:lnSpc>
                <a:spcPct val="100000"/>
              </a:lnSpc>
              <a:spcBef>
                <a:spcPts val="0"/>
              </a:spcBef>
              <a:spcAft>
                <a:spcPts val="1800"/>
              </a:spcAft>
              <a:buClr>
                <a:schemeClr val="accent1"/>
              </a:buClr>
              <a:buSzPct val="80000"/>
              <a:buFont typeface="Arial" panose="020B0604020202020204" pitchFamily="34" charset="0"/>
              <a:buChar char="•"/>
            </a:pPr>
            <a:r>
              <a:rPr lang="en-US" sz="2200" b="0" dirty="0">
                <a:solidFill>
                  <a:srgbClr val="000000"/>
                </a:solidFill>
              </a:rPr>
              <a:t>People (especially youth) will determine quickly if you are a safe person.</a:t>
            </a:r>
          </a:p>
          <a:p>
            <a:pPr marL="342900" indent="-342900">
              <a:lnSpc>
                <a:spcPct val="100000"/>
              </a:lnSpc>
              <a:spcBef>
                <a:spcPts val="0"/>
              </a:spcBef>
              <a:spcAft>
                <a:spcPts val="1800"/>
              </a:spcAft>
              <a:buClr>
                <a:schemeClr val="accent1"/>
              </a:buClr>
              <a:buSzPct val="80000"/>
              <a:buFont typeface="Arial" panose="020B0604020202020204" pitchFamily="34" charset="0"/>
              <a:buChar char="•"/>
            </a:pPr>
            <a:r>
              <a:rPr lang="en-US" sz="2200" b="0" dirty="0">
                <a:solidFill>
                  <a:srgbClr val="000000"/>
                </a:solidFill>
              </a:rPr>
              <a:t>Person first language vs. Identity first language</a:t>
            </a:r>
          </a:p>
          <a:p>
            <a:pPr marL="342900" indent="-342900">
              <a:lnSpc>
                <a:spcPct val="100000"/>
              </a:lnSpc>
              <a:spcBef>
                <a:spcPts val="0"/>
              </a:spcBef>
              <a:spcAft>
                <a:spcPts val="1800"/>
              </a:spcAft>
              <a:buClr>
                <a:schemeClr val="accent1"/>
              </a:buClr>
              <a:buSzPct val="80000"/>
              <a:buFont typeface="Arial" panose="020B0604020202020204" pitchFamily="34" charset="0"/>
              <a:buChar char="•"/>
            </a:pPr>
            <a:r>
              <a:rPr lang="en-US" sz="2200" b="0" dirty="0">
                <a:solidFill>
                  <a:srgbClr val="000000"/>
                </a:solidFill>
              </a:rPr>
              <a:t>Utilizing language clients use talking about multiple identities</a:t>
            </a:r>
          </a:p>
          <a:p>
            <a:pPr marL="342900" indent="-342900">
              <a:lnSpc>
                <a:spcPct val="100000"/>
              </a:lnSpc>
              <a:spcBef>
                <a:spcPts val="0"/>
              </a:spcBef>
              <a:spcAft>
                <a:spcPts val="1800"/>
              </a:spcAft>
              <a:buClr>
                <a:schemeClr val="accent1"/>
              </a:buClr>
              <a:buSzPct val="80000"/>
              <a:buFont typeface="Arial" panose="020B0604020202020204" pitchFamily="34" charset="0"/>
              <a:buChar char="•"/>
            </a:pPr>
            <a:r>
              <a:rPr lang="en-US" sz="2200" b="0" dirty="0">
                <a:solidFill>
                  <a:srgbClr val="000000"/>
                </a:solidFill>
              </a:rPr>
              <a:t>What is informing your language?</a:t>
            </a:r>
          </a:p>
        </p:txBody>
      </p:sp>
      <p:pic>
        <p:nvPicPr>
          <p:cNvPr id="3" name="Google Shape;150;p28" descr="Meme: Famous Chef Ina Garten stirring pot of food in kitchen. Top Caption says: If you can't make your own estrogen, store bought is fine.">
            <a:extLst>
              <a:ext uri="{FF2B5EF4-FFF2-40B4-BE49-F238E27FC236}">
                <a16:creationId xmlns:a16="http://schemas.microsoft.com/office/drawing/2014/main" id="{A5006558-EF4D-45A2-BBDB-560F99889FEC}"/>
              </a:ext>
            </a:extLst>
          </p:cNvPr>
          <p:cNvPicPr preferRelativeResize="0">
            <a:picLocks noChangeAspect="1"/>
          </p:cNvPicPr>
          <p:nvPr/>
        </p:nvPicPr>
        <p:blipFill rotWithShape="1">
          <a:blip r:embed="rId3">
            <a:alphaModFix/>
          </a:blip>
          <a:srcRect t="-1957"/>
          <a:stretch/>
        </p:blipFill>
        <p:spPr>
          <a:xfrm>
            <a:off x="1322460" y="1894704"/>
            <a:ext cx="3571923" cy="3401525"/>
          </a:xfrm>
          <a:prstGeom prst="rect">
            <a:avLst/>
          </a:prstGeom>
          <a:noFill/>
          <a:ln>
            <a:noFill/>
          </a:ln>
        </p:spPr>
      </p:pic>
    </p:spTree>
    <p:extLst>
      <p:ext uri="{BB962C8B-B14F-4D97-AF65-F5344CB8AC3E}">
        <p14:creationId xmlns:p14="http://schemas.microsoft.com/office/powerpoint/2010/main" val="1684928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spcFirstLastPara="1" vert="horz" wrap="square" lIns="118872" tIns="118872" rIns="118872" bIns="118872" rtlCol="0" anchor="t" anchorCtr="0">
            <a:noAutofit/>
          </a:bodyPr>
          <a:lstStyle/>
          <a:p>
            <a:r>
              <a:rPr lang="en-US" sz="4000" b="0" dirty="0"/>
              <a:t>LGBTQ+ or LGBTQIA: Acronyms and Definitions</a:t>
            </a:r>
            <a:endParaRPr lang="en-US" sz="4000" b="0" dirty="0">
              <a:solidFill>
                <a:schemeClr val="tx2"/>
              </a:solidFill>
              <a:latin typeface="+mn-lt"/>
              <a:cs typeface="+mj-cs"/>
            </a:endParaRPr>
          </a:p>
        </p:txBody>
      </p:sp>
      <p:sp>
        <p:nvSpPr>
          <p:cNvPr id="3" name="Content Placeholder 2"/>
          <p:cNvSpPr>
            <a:spLocks noGrp="1"/>
          </p:cNvSpPr>
          <p:nvPr>
            <p:ph idx="1"/>
          </p:nvPr>
        </p:nvSpPr>
        <p:spPr>
          <a:xfrm>
            <a:off x="312008" y="1027906"/>
            <a:ext cx="11567984" cy="3824898"/>
          </a:xfrm>
        </p:spPr>
        <p:txBody>
          <a:bodyPr spcFirstLastPara="1" vert="horz" wrap="square" lIns="118872" tIns="118872" rIns="118872" bIns="118872" numCol="2" spcCol="274320" rtlCol="0" anchor="t" anchorCtr="0">
            <a:noAutofit/>
          </a:bodyPr>
          <a:lstStyle/>
          <a:p>
            <a:pPr>
              <a:lnSpc>
                <a:spcPts val="2400"/>
              </a:lnSpc>
              <a:spcAft>
                <a:spcPts val="1800"/>
              </a:spcAft>
              <a:buSzPct val="80000"/>
              <a:buFont typeface="Arial" panose="020B0604020202020204" pitchFamily="34" charset="0"/>
              <a:buChar char="•"/>
              <a:tabLst>
                <a:tab pos="0" algn="l"/>
              </a:tabLst>
            </a:pPr>
            <a:r>
              <a:rPr lang="en-US" sz="1600" b="1" dirty="0">
                <a:solidFill>
                  <a:schemeClr val="accent4"/>
                </a:solidFill>
              </a:rPr>
              <a:t>Lesbian</a:t>
            </a:r>
            <a:r>
              <a:rPr lang="en-US" sz="1600" dirty="0"/>
              <a:t> - A woman who is emotionally, romantically or sexually attracted to other women.</a:t>
            </a:r>
          </a:p>
          <a:p>
            <a:pPr>
              <a:lnSpc>
                <a:spcPts val="2400"/>
              </a:lnSpc>
              <a:spcAft>
                <a:spcPts val="1800"/>
              </a:spcAft>
              <a:buSzPct val="80000"/>
              <a:buFont typeface="Arial" panose="020B0604020202020204" pitchFamily="34" charset="0"/>
              <a:buChar char="•"/>
            </a:pPr>
            <a:r>
              <a:rPr lang="en-US" sz="1600" b="1" dirty="0">
                <a:solidFill>
                  <a:schemeClr val="accent4"/>
                </a:solidFill>
              </a:rPr>
              <a:t>Gay</a:t>
            </a:r>
            <a:r>
              <a:rPr lang="en-US" sz="1600" dirty="0"/>
              <a:t> - A person who is emotionally, romantically or sexually attracted to members of the same gender.</a:t>
            </a:r>
          </a:p>
          <a:p>
            <a:pPr>
              <a:lnSpc>
                <a:spcPts val="2400"/>
              </a:lnSpc>
              <a:spcAft>
                <a:spcPts val="1800"/>
              </a:spcAft>
              <a:buSzPct val="80000"/>
              <a:buFont typeface="Arial" panose="020B0604020202020204" pitchFamily="34" charset="0"/>
              <a:buChar char="•"/>
            </a:pPr>
            <a:r>
              <a:rPr lang="en-US" sz="1600" b="1" dirty="0">
                <a:solidFill>
                  <a:schemeClr val="accent4"/>
                </a:solidFill>
              </a:rPr>
              <a:t>Bisexual</a:t>
            </a:r>
            <a:r>
              <a:rPr lang="en-US" sz="1600" dirty="0"/>
              <a:t> - A person emotionally, romantically or sexually attracted to more than one sex, gender or gender identity though not necessarily simultaneously, in the same way or to the same degree.</a:t>
            </a:r>
          </a:p>
          <a:p>
            <a:pPr>
              <a:lnSpc>
                <a:spcPts val="2400"/>
              </a:lnSpc>
              <a:spcAft>
                <a:spcPts val="1800"/>
              </a:spcAft>
              <a:buSzPct val="80000"/>
              <a:buFont typeface="Arial" panose="020B0604020202020204" pitchFamily="34" charset="0"/>
              <a:buChar char="•"/>
            </a:pPr>
            <a:r>
              <a:rPr lang="en-US" sz="1600" b="1" dirty="0">
                <a:solidFill>
                  <a:schemeClr val="accent4"/>
                </a:solidFill>
              </a:rPr>
              <a:t>Transgender</a:t>
            </a:r>
            <a:r>
              <a:rPr lang="en-US" sz="1600" dirty="0"/>
              <a:t> - Umbrella term for people whose gender identity and/or expression is different from cultural expectations based on the sex they were assigned at birth. Being transgender does not imply any specific sexual orientation. Therefore, transgender people may identify as straight, gay, lesbian, bisexual, etc.</a:t>
            </a:r>
          </a:p>
          <a:p>
            <a:pPr>
              <a:lnSpc>
                <a:spcPts val="2400"/>
              </a:lnSpc>
              <a:spcAft>
                <a:spcPts val="1800"/>
              </a:spcAft>
              <a:buSzPct val="80000"/>
              <a:buFont typeface="Arial" panose="020B0604020202020204" pitchFamily="34" charset="0"/>
              <a:buChar char="•"/>
            </a:pPr>
            <a:r>
              <a:rPr lang="en-US" sz="1600" b="1" dirty="0">
                <a:solidFill>
                  <a:schemeClr val="accent4"/>
                </a:solidFill>
              </a:rPr>
              <a:t>Queer</a:t>
            </a:r>
            <a:r>
              <a:rPr lang="en-US" sz="1600" dirty="0"/>
              <a:t> - Umbrella term for sexual and gender minorities who are not heterosexual and cisgender. </a:t>
            </a:r>
          </a:p>
          <a:p>
            <a:pPr>
              <a:lnSpc>
                <a:spcPts val="2400"/>
              </a:lnSpc>
              <a:spcAft>
                <a:spcPts val="1800"/>
              </a:spcAft>
              <a:buSzPct val="80000"/>
              <a:buFont typeface="Arial" panose="020B0604020202020204" pitchFamily="34" charset="0"/>
              <a:buChar char="•"/>
            </a:pPr>
            <a:r>
              <a:rPr lang="en-US" sz="1600" b="1" dirty="0">
                <a:solidFill>
                  <a:schemeClr val="accent4"/>
                </a:solidFill>
              </a:rPr>
              <a:t>Intersex</a:t>
            </a:r>
            <a:r>
              <a:rPr lang="en-US" sz="1600" dirty="0"/>
              <a:t> - Umbrella term used to describe a wide range of natural bodily variations. In some cases, these traits are visible at birth, and in others, they are not apparent until puberty. Some chromosomal variations of this type may not be physically apparent at all.</a:t>
            </a:r>
          </a:p>
          <a:p>
            <a:pPr>
              <a:lnSpc>
                <a:spcPts val="2400"/>
              </a:lnSpc>
              <a:spcAft>
                <a:spcPts val="1800"/>
              </a:spcAft>
              <a:buSzPct val="80000"/>
              <a:buFont typeface="Arial" panose="020B0604020202020204" pitchFamily="34" charset="0"/>
              <a:buChar char="•"/>
            </a:pPr>
            <a:r>
              <a:rPr lang="en-US" sz="1600" b="1" dirty="0">
                <a:solidFill>
                  <a:schemeClr val="accent4"/>
                </a:solidFill>
              </a:rPr>
              <a:t>Asexual</a:t>
            </a:r>
            <a:r>
              <a:rPr lang="en-US" sz="1600" dirty="0"/>
              <a:t> - The lack of a sexual attraction or desire for other people.</a:t>
            </a:r>
          </a:p>
        </p:txBody>
      </p:sp>
    </p:spTree>
    <p:custDataLst>
      <p:tags r:id="rId1"/>
    </p:custDataLst>
    <p:extLst>
      <p:ext uri="{BB962C8B-B14F-4D97-AF65-F5344CB8AC3E}">
        <p14:creationId xmlns:p14="http://schemas.microsoft.com/office/powerpoint/2010/main" val="12870774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TACT-TheCollaborative">
  <a:themeElements>
    <a:clrScheme name="NTACT-The Collaborative">
      <a:dk1>
        <a:srgbClr val="000000"/>
      </a:dk1>
      <a:lt1>
        <a:srgbClr val="FFFFFF"/>
      </a:lt1>
      <a:dk2>
        <a:srgbClr val="303077"/>
      </a:dk2>
      <a:lt2>
        <a:srgbClr val="E7E6E6"/>
      </a:lt2>
      <a:accent1>
        <a:srgbClr val="0067B2"/>
      </a:accent1>
      <a:accent2>
        <a:srgbClr val="652C8F"/>
      </a:accent2>
      <a:accent3>
        <a:srgbClr val="A5A5A5"/>
      </a:accent3>
      <a:accent4>
        <a:srgbClr val="F46138"/>
      </a:accent4>
      <a:accent5>
        <a:srgbClr val="009438"/>
      </a:accent5>
      <a:accent6>
        <a:srgbClr val="7045BB"/>
      </a:accent6>
      <a:hlink>
        <a:srgbClr val="672A8F"/>
      </a:hlink>
      <a:folHlink>
        <a:srgbClr val="672A8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ACT-TheCollaborative" id="{F29F93BC-61A3-2C43-8AF6-C92641A452EE}" vid="{71400E54-C519-724B-89B3-FC9EFB1F7F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4067</TotalTime>
  <Words>2587</Words>
  <Application>Microsoft Macintosh PowerPoint</Application>
  <PresentationFormat>Widescreen</PresentationFormat>
  <Paragraphs>266</Paragraphs>
  <Slides>32</Slides>
  <Notes>25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32</vt:i4>
      </vt:variant>
    </vt:vector>
  </HeadingPairs>
  <TitlesOfParts>
    <vt:vector size="47" baseType="lpstr">
      <vt:lpstr>Arial</vt:lpstr>
      <vt:lpstr>Calibri</vt:lpstr>
      <vt:lpstr>Calibri Light</vt:lpstr>
      <vt:lpstr>Cambria</vt:lpstr>
      <vt:lpstr>Courier New</vt:lpstr>
      <vt:lpstr>Font Awesome 5 Brands Regular</vt:lpstr>
      <vt:lpstr>Georgia</vt:lpstr>
      <vt:lpstr>Helvetica</vt:lpstr>
      <vt:lpstr>Helvetica Neue</vt:lpstr>
      <vt:lpstr>Montserrat</vt:lpstr>
      <vt:lpstr>Montserrat Medium</vt:lpstr>
      <vt:lpstr>Open Sans</vt:lpstr>
      <vt:lpstr>System Font Regular</vt:lpstr>
      <vt:lpstr>Wingdings</vt:lpstr>
      <vt:lpstr>NTACT-TheCollaborative</vt:lpstr>
      <vt:lpstr> Words matter: Creating an inclusive environment for LGBTQ+ Participants</vt:lpstr>
      <vt:lpstr>Funding Statement </vt:lpstr>
      <vt:lpstr>Bio: DJ Ralston – Pronouns: they/them/theirs</vt:lpstr>
      <vt:lpstr>Bringing Intention to the Space</vt:lpstr>
      <vt:lpstr>Session Objectives</vt:lpstr>
      <vt:lpstr>Of the 34,000 LGBTQ Youth (Ages 13-24) Surveyed Across the United States…</vt:lpstr>
      <vt:lpstr>Of the 34,000 LGBTQ Youth (Ages 13-24) Surveyed Across the United States… (continued)</vt:lpstr>
      <vt:lpstr>Language Matters</vt:lpstr>
      <vt:lpstr>LGBTQ+ or LGBTQIA: Acronyms and Definitions</vt:lpstr>
      <vt:lpstr>Gender Identity vs. Sexual Orientation</vt:lpstr>
      <vt:lpstr>Gender Identity and Sexual Orientation</vt:lpstr>
      <vt:lpstr>American Psychological Association: Defining Transgender Terms</vt:lpstr>
      <vt:lpstr>American Psychological Association: Defining Transgender Terms (continued)</vt:lpstr>
      <vt:lpstr>American Psychological Association: Defining Transgender Terms (continued - 1)</vt:lpstr>
      <vt:lpstr>Pronouns 101</vt:lpstr>
      <vt:lpstr>Pronouns</vt:lpstr>
      <vt:lpstr>Transition 101</vt:lpstr>
      <vt:lpstr>Chris Mosier (he/him)</vt:lpstr>
      <vt:lpstr>Instagram Post 1-2: @thechrismosier</vt:lpstr>
      <vt:lpstr>Instagram Post 3-4: @thechrismosier</vt:lpstr>
      <vt:lpstr>Instagram Post 5-6: @thechrismosier</vt:lpstr>
      <vt:lpstr>Instagram Post 7-8: @thechrismosier</vt:lpstr>
      <vt:lpstr>Instagram Post 9-10: @thechrismosier</vt:lpstr>
      <vt:lpstr>Supporting Gender Expansive &amp; Transgender Individuals</vt:lpstr>
      <vt:lpstr>Creating Safe Spaces for Those Who Feel Marginalized</vt:lpstr>
      <vt:lpstr>From Safe Spaces to Actively Affirming Ones…</vt:lpstr>
      <vt:lpstr>Power and Privilege: Working with Youth/Students</vt:lpstr>
      <vt:lpstr>What Can I Do to Actively Support LGBTQ+ Youth?</vt:lpstr>
      <vt:lpstr>What Can I Do to Actively Support LGBTQ+ Youth (Continued)?</vt:lpstr>
      <vt:lpstr>Final Concepts</vt:lpstr>
      <vt:lpstr>National Resources for More Information</vt:lpstr>
      <vt:lpstr>Find us:  transitionTA.org  |  ntact-collab@uncc.edu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Valerie Ruland</dc:creator>
  <cp:lastModifiedBy>Ralston, D.J.</cp:lastModifiedBy>
  <cp:revision>60</cp:revision>
  <dcterms:created xsi:type="dcterms:W3CDTF">2021-03-10T17:04:54Z</dcterms:created>
  <dcterms:modified xsi:type="dcterms:W3CDTF">2023-02-21T18:22:06Z</dcterms:modified>
</cp:coreProperties>
</file>